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432" r:id="rId3"/>
    <p:sldId id="438" r:id="rId4"/>
    <p:sldId id="385" r:id="rId5"/>
    <p:sldId id="412" r:id="rId6"/>
    <p:sldId id="413" r:id="rId7"/>
    <p:sldId id="433" r:id="rId8"/>
    <p:sldId id="434" r:id="rId9"/>
    <p:sldId id="437" r:id="rId10"/>
    <p:sldId id="439" r:id="rId11"/>
    <p:sldId id="419" r:id="rId12"/>
    <p:sldId id="431" r:id="rId13"/>
    <p:sldId id="430" r:id="rId14"/>
  </p:sldIdLst>
  <p:sldSz cx="9144000" cy="6858000" type="screen4x3"/>
  <p:notesSz cx="7010400" cy="9296400"/>
  <p:defaultTextStyle>
    <a:defPPr>
      <a:defRPr lang="es-ES"/>
    </a:defPPr>
    <a:lvl1pPr algn="l" defTabSz="760413" rtl="0" fontAlgn="base">
      <a:spcBef>
        <a:spcPct val="0"/>
      </a:spcBef>
      <a:spcAft>
        <a:spcPct val="0"/>
      </a:spcAft>
      <a:defRPr sz="1500" kern="1200">
        <a:solidFill>
          <a:schemeClr val="tx1"/>
        </a:solidFill>
        <a:latin typeface="Calibri" pitchFamily="34" charset="0"/>
        <a:ea typeface="+mn-ea"/>
        <a:cs typeface="Arial" charset="0"/>
      </a:defRPr>
    </a:lvl1pPr>
    <a:lvl2pPr marL="379413" indent="77788" algn="l" defTabSz="760413" rtl="0" fontAlgn="base">
      <a:spcBef>
        <a:spcPct val="0"/>
      </a:spcBef>
      <a:spcAft>
        <a:spcPct val="0"/>
      </a:spcAft>
      <a:defRPr sz="1500" kern="1200">
        <a:solidFill>
          <a:schemeClr val="tx1"/>
        </a:solidFill>
        <a:latin typeface="Calibri" pitchFamily="34" charset="0"/>
        <a:ea typeface="+mn-ea"/>
        <a:cs typeface="Arial" charset="0"/>
      </a:defRPr>
    </a:lvl2pPr>
    <a:lvl3pPr marL="760413" indent="153988" algn="l" defTabSz="760413" rtl="0" fontAlgn="base">
      <a:spcBef>
        <a:spcPct val="0"/>
      </a:spcBef>
      <a:spcAft>
        <a:spcPct val="0"/>
      </a:spcAft>
      <a:defRPr sz="1500" kern="1200">
        <a:solidFill>
          <a:schemeClr val="tx1"/>
        </a:solidFill>
        <a:latin typeface="Calibri" pitchFamily="34" charset="0"/>
        <a:ea typeface="+mn-ea"/>
        <a:cs typeface="Arial" charset="0"/>
      </a:defRPr>
    </a:lvl3pPr>
    <a:lvl4pPr marL="1141413" indent="230188" algn="l" defTabSz="760413" rtl="0" fontAlgn="base">
      <a:spcBef>
        <a:spcPct val="0"/>
      </a:spcBef>
      <a:spcAft>
        <a:spcPct val="0"/>
      </a:spcAft>
      <a:defRPr sz="1500" kern="1200">
        <a:solidFill>
          <a:schemeClr val="tx1"/>
        </a:solidFill>
        <a:latin typeface="Calibri" pitchFamily="34" charset="0"/>
        <a:ea typeface="+mn-ea"/>
        <a:cs typeface="Arial" charset="0"/>
      </a:defRPr>
    </a:lvl4pPr>
    <a:lvl5pPr marL="1522413" indent="306388" algn="l" defTabSz="760413" rtl="0" fontAlgn="base">
      <a:spcBef>
        <a:spcPct val="0"/>
      </a:spcBef>
      <a:spcAft>
        <a:spcPct val="0"/>
      </a:spcAft>
      <a:defRPr sz="1500" kern="1200">
        <a:solidFill>
          <a:schemeClr val="tx1"/>
        </a:solidFill>
        <a:latin typeface="Calibri" pitchFamily="34" charset="0"/>
        <a:ea typeface="+mn-ea"/>
        <a:cs typeface="Arial" charset="0"/>
      </a:defRPr>
    </a:lvl5pPr>
    <a:lvl6pPr marL="2286000" algn="l" defTabSz="914400" rtl="0" eaLnBrk="1" latinLnBrk="0" hangingPunct="1">
      <a:defRPr sz="1500" kern="1200">
        <a:solidFill>
          <a:schemeClr val="tx1"/>
        </a:solidFill>
        <a:latin typeface="Calibri" pitchFamily="34" charset="0"/>
        <a:ea typeface="+mn-ea"/>
        <a:cs typeface="Arial" charset="0"/>
      </a:defRPr>
    </a:lvl6pPr>
    <a:lvl7pPr marL="2743200" algn="l" defTabSz="914400" rtl="0" eaLnBrk="1" latinLnBrk="0" hangingPunct="1">
      <a:defRPr sz="1500" kern="1200">
        <a:solidFill>
          <a:schemeClr val="tx1"/>
        </a:solidFill>
        <a:latin typeface="Calibri" pitchFamily="34" charset="0"/>
        <a:ea typeface="+mn-ea"/>
        <a:cs typeface="Arial" charset="0"/>
      </a:defRPr>
    </a:lvl7pPr>
    <a:lvl8pPr marL="3200400" algn="l" defTabSz="914400" rtl="0" eaLnBrk="1" latinLnBrk="0" hangingPunct="1">
      <a:defRPr sz="1500" kern="1200">
        <a:solidFill>
          <a:schemeClr val="tx1"/>
        </a:solidFill>
        <a:latin typeface="Calibri" pitchFamily="34" charset="0"/>
        <a:ea typeface="+mn-ea"/>
        <a:cs typeface="Arial" charset="0"/>
      </a:defRPr>
    </a:lvl8pPr>
    <a:lvl9pPr marL="3657600" algn="l" defTabSz="914400" rtl="0" eaLnBrk="1" latinLnBrk="0" hangingPunct="1">
      <a:defRPr sz="1500"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6A70A"/>
    <a:srgbClr val="E9A33B"/>
    <a:srgbClr val="F3B443"/>
    <a:srgbClr val="EFB239"/>
    <a:srgbClr val="F2AD32"/>
    <a:srgbClr val="E0A020"/>
    <a:srgbClr val="FA9104"/>
    <a:srgbClr val="002B4C"/>
    <a:srgbClr val="3305F9"/>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334" autoAdjust="0"/>
    <p:restoredTop sz="81705" autoAdjust="0"/>
  </p:normalViewPr>
  <p:slideViewPr>
    <p:cSldViewPr>
      <p:cViewPr varScale="1">
        <p:scale>
          <a:sx n="88" d="100"/>
          <a:sy n="88" d="100"/>
        </p:scale>
        <p:origin x="-76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4" d="100"/>
        <a:sy n="134" d="100"/>
      </p:scale>
      <p:origin x="0" y="0"/>
    </p:cViewPr>
  </p:sorterViewPr>
  <p:notesViewPr>
    <p:cSldViewPr>
      <p:cViewPr varScale="1">
        <p:scale>
          <a:sx n="52" d="100"/>
          <a:sy n="52" d="100"/>
        </p:scale>
        <p:origin x="-1794" y="-10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herrerag\Desktop\LAUDOS_SISTEMATIZADOS_2011_-_CON_GRAFICOS_01_09_1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herrerag\Desktop\LAUDOS_SISTEMATIZADOS_2011_-_CON_GRAFICOS_01_09_1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24"/>
  <c:chart>
    <c:autoTitleDeleted val="1"/>
    <c:plotArea>
      <c:layout>
        <c:manualLayout>
          <c:layoutTarget val="inner"/>
          <c:xMode val="edge"/>
          <c:yMode val="edge"/>
          <c:x val="0.30901777861873958"/>
          <c:y val="0.26345234709720144"/>
          <c:w val="0.672691802812874"/>
          <c:h val="0.55741943817802064"/>
        </c:manualLayout>
      </c:layout>
      <c:barChart>
        <c:barDir val="col"/>
        <c:grouping val="clustered"/>
        <c:ser>
          <c:idx val="0"/>
          <c:order val="0"/>
          <c:dLbls>
            <c:txPr>
              <a:bodyPr/>
              <a:lstStyle/>
              <a:p>
                <a:pPr>
                  <a:defRPr lang="es-PE"/>
                </a:pPr>
                <a:endParaRPr lang="es-ES"/>
              </a:p>
            </c:txPr>
            <c:showVal val="1"/>
          </c:dLbls>
          <c:cat>
            <c:strRef>
              <c:f>ESTADISTICAS!$A$146:$A$152</c:f>
              <c:strCache>
                <c:ptCount val="7"/>
                <c:pt idx="0">
                  <c:v>0 - 6 meses</c:v>
                </c:pt>
                <c:pt idx="1">
                  <c:v>6 - 12 meses</c:v>
                </c:pt>
                <c:pt idx="2">
                  <c:v>12 - 18 meses</c:v>
                </c:pt>
                <c:pt idx="3">
                  <c:v>18 - 24 meses</c:v>
                </c:pt>
                <c:pt idx="4">
                  <c:v>24 -30 meses</c:v>
                </c:pt>
                <c:pt idx="5">
                  <c:v>30 - 36 meses</c:v>
                </c:pt>
                <c:pt idx="6">
                  <c:v>Más de 36 meses</c:v>
                </c:pt>
              </c:strCache>
            </c:strRef>
          </c:cat>
          <c:val>
            <c:numRef>
              <c:f>ESTADISTICAS!$C$146:$C$152</c:f>
              <c:numCache>
                <c:formatCode>0.0%</c:formatCode>
                <c:ptCount val="7"/>
                <c:pt idx="0">
                  <c:v>0.15289256198347106</c:v>
                </c:pt>
                <c:pt idx="1">
                  <c:v>0.3223140495867779</c:v>
                </c:pt>
                <c:pt idx="2">
                  <c:v>0.24793388429752164</c:v>
                </c:pt>
                <c:pt idx="3">
                  <c:v>0.14876033057851301</c:v>
                </c:pt>
                <c:pt idx="4">
                  <c:v>6.1983471074380368E-2</c:v>
                </c:pt>
                <c:pt idx="5">
                  <c:v>2.4793388429752188E-2</c:v>
                </c:pt>
                <c:pt idx="6">
                  <c:v>4.1322314049587021E-2</c:v>
                </c:pt>
              </c:numCache>
            </c:numRef>
          </c:val>
        </c:ser>
        <c:dLbls>
          <c:showVal val="1"/>
        </c:dLbls>
        <c:overlap val="-25"/>
        <c:axId val="53961088"/>
        <c:axId val="53962624"/>
      </c:barChart>
      <c:catAx>
        <c:axId val="53961088"/>
        <c:scaling>
          <c:orientation val="minMax"/>
        </c:scaling>
        <c:axPos val="b"/>
        <c:majorTickMark val="none"/>
        <c:tickLblPos val="nextTo"/>
        <c:txPr>
          <a:bodyPr/>
          <a:lstStyle/>
          <a:p>
            <a:pPr>
              <a:defRPr lang="es-PE" sz="800"/>
            </a:pPr>
            <a:endParaRPr lang="es-ES"/>
          </a:p>
        </c:txPr>
        <c:crossAx val="53962624"/>
        <c:crosses val="autoZero"/>
        <c:auto val="1"/>
        <c:lblAlgn val="ctr"/>
        <c:lblOffset val="100"/>
      </c:catAx>
      <c:valAx>
        <c:axId val="53962624"/>
        <c:scaling>
          <c:orientation val="minMax"/>
        </c:scaling>
        <c:delete val="1"/>
        <c:axPos val="l"/>
        <c:numFmt formatCode="0.0%" sourceLinked="1"/>
        <c:tickLblPos val="none"/>
        <c:crossAx val="53961088"/>
        <c:crosses val="autoZero"/>
        <c:crossBetween val="between"/>
      </c:valAx>
    </c:plotArea>
    <c:plotVisOnly val="1"/>
    <c:dispBlanksAs val="gap"/>
  </c:chart>
  <c:txPr>
    <a:bodyPr/>
    <a:lstStyle/>
    <a:p>
      <a:pPr>
        <a:defRPr sz="1800"/>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style val="8"/>
  <c:chart>
    <c:autoTitleDeleted val="1"/>
    <c:view3D>
      <c:rotX val="30"/>
      <c:perspective val="30"/>
    </c:view3D>
    <c:plotArea>
      <c:layout>
        <c:manualLayout>
          <c:layoutTarget val="inner"/>
          <c:xMode val="edge"/>
          <c:yMode val="edge"/>
          <c:x val="2.0394691279983838E-2"/>
          <c:y val="0.12947056059981388"/>
          <c:w val="0.86564346938144154"/>
          <c:h val="0.83238286081362156"/>
        </c:manualLayout>
      </c:layout>
      <c:pie3DChart>
        <c:varyColors val="1"/>
        <c:ser>
          <c:idx val="0"/>
          <c:order val="0"/>
          <c:explosion val="25"/>
          <c:dLbls>
            <c:dLbl>
              <c:idx val="0"/>
              <c:layout>
                <c:manualLayout>
                  <c:x val="5.4625164110883702E-2"/>
                  <c:y val="-1.4018830477761052E-2"/>
                </c:manualLayout>
              </c:layout>
              <c:showCatName val="1"/>
              <c:showPercent val="1"/>
            </c:dLbl>
            <c:dLbl>
              <c:idx val="1"/>
              <c:delete val="1"/>
            </c:dLbl>
            <c:dLbl>
              <c:idx val="2"/>
              <c:delete val="1"/>
            </c:dLbl>
            <c:numFmt formatCode="0.0%" sourceLinked="0"/>
            <c:txPr>
              <a:bodyPr/>
              <a:lstStyle/>
              <a:p>
                <a:pPr>
                  <a:defRPr lang="es-PE" sz="900"/>
                </a:pPr>
                <a:endParaRPr lang="es-ES"/>
              </a:p>
            </c:txPr>
            <c:showCatName val="1"/>
            <c:showPercent val="1"/>
          </c:dLbls>
          <c:cat>
            <c:strRef>
              <c:f>ESTADISTICAS!$A$4:$A$6</c:f>
              <c:strCache>
                <c:ptCount val="3"/>
                <c:pt idx="0">
                  <c:v>AD-HOC</c:v>
                </c:pt>
                <c:pt idx="1">
                  <c:v>Institucional SNA-OSCE</c:v>
                </c:pt>
                <c:pt idx="2">
                  <c:v>Institucional Externos</c:v>
                </c:pt>
              </c:strCache>
            </c:strRef>
          </c:cat>
          <c:val>
            <c:numRef>
              <c:f>ESTADISTICAS!$B$4:$B$6</c:f>
              <c:numCache>
                <c:formatCode>General</c:formatCode>
                <c:ptCount val="3"/>
                <c:pt idx="0">
                  <c:v>263</c:v>
                </c:pt>
                <c:pt idx="1">
                  <c:v>20</c:v>
                </c:pt>
                <c:pt idx="2">
                  <c:v>44</c:v>
                </c:pt>
              </c:numCache>
            </c:numRef>
          </c:val>
        </c:ser>
        <c:ser>
          <c:idx val="1"/>
          <c:order val="1"/>
          <c:explosion val="25"/>
          <c:dLbls>
            <c:txPr>
              <a:bodyPr/>
              <a:lstStyle/>
              <a:p>
                <a:pPr>
                  <a:defRPr lang="es-PE"/>
                </a:pPr>
                <a:endParaRPr lang="es-ES"/>
              </a:p>
            </c:txPr>
            <c:showCatName val="1"/>
            <c:showPercent val="1"/>
          </c:dLbls>
          <c:cat>
            <c:strRef>
              <c:f>ESTADISTICAS!$A$4:$A$6</c:f>
              <c:strCache>
                <c:ptCount val="3"/>
                <c:pt idx="0">
                  <c:v>AD-HOC</c:v>
                </c:pt>
                <c:pt idx="1">
                  <c:v>Institucional SNA-OSCE</c:v>
                </c:pt>
                <c:pt idx="2">
                  <c:v>Institucional Externos</c:v>
                </c:pt>
              </c:strCache>
            </c:strRef>
          </c:cat>
          <c:val>
            <c:numRef>
              <c:f>ESTADISTICAS!$C$4:$C$6</c:f>
              <c:numCache>
                <c:formatCode>0.00%</c:formatCode>
                <c:ptCount val="3"/>
                <c:pt idx="0">
                  <c:v>0.80428134556574926</c:v>
                </c:pt>
                <c:pt idx="1">
                  <c:v>6.1162079510703404E-2</c:v>
                </c:pt>
                <c:pt idx="2">
                  <c:v>0.1345565749235467</c:v>
                </c:pt>
              </c:numCache>
            </c:numRef>
          </c:val>
        </c:ser>
        <c:dLbls>
          <c:showCatName val="1"/>
          <c:showPercent val="1"/>
        </c:dLbls>
      </c:pie3DChart>
    </c:plotArea>
    <c:plotVisOnly val="1"/>
    <c:dispBlanksAs val="zero"/>
  </c:chart>
  <c:txPr>
    <a:bodyPr/>
    <a:lstStyle/>
    <a:p>
      <a:pPr>
        <a:defRPr sz="18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8C1BF-5019-455B-AA60-4E2C3308C666}" type="doc">
      <dgm:prSet loTypeId="urn:microsoft.com/office/officeart/2005/8/layout/arrow2" loCatId="process" qsTypeId="urn:microsoft.com/office/officeart/2005/8/quickstyle/simple1" qsCatId="simple" csTypeId="urn:microsoft.com/office/officeart/2005/8/colors/accent6_2" csCatId="accent6" phldr="1"/>
      <dgm:spPr/>
    </dgm:pt>
    <dgm:pt modelId="{2B5A8A2C-CA70-4E83-A238-02382BE31E46}">
      <dgm:prSet phldrT="[Texto]"/>
      <dgm:spPr/>
      <dgm:t>
        <a:bodyPr/>
        <a:lstStyle/>
        <a:p>
          <a:r>
            <a:rPr lang="es-ES" b="1" dirty="0" smtClean="0">
              <a:latin typeface="+mn-lt"/>
              <a:cs typeface="Arial" pitchFamily="34" charset="0"/>
            </a:rPr>
            <a:t>Promedio: 14.6 meses</a:t>
          </a:r>
          <a:endParaRPr lang="es-ES" b="1" dirty="0">
            <a:latin typeface="+mn-lt"/>
            <a:cs typeface="Arial" pitchFamily="34" charset="0"/>
          </a:endParaRPr>
        </a:p>
      </dgm:t>
    </dgm:pt>
    <dgm:pt modelId="{B40D15C9-EBF3-48EF-B2F0-A78C97263B49}" type="parTrans" cxnId="{B46B6F1F-B097-4805-9322-572BE80E5F47}">
      <dgm:prSet/>
      <dgm:spPr/>
      <dgm:t>
        <a:bodyPr/>
        <a:lstStyle/>
        <a:p>
          <a:endParaRPr lang="es-ES"/>
        </a:p>
      </dgm:t>
    </dgm:pt>
    <dgm:pt modelId="{C87DCE7E-3CD8-46AB-AF4D-5BC0A6A8B818}" type="sibTrans" cxnId="{B46B6F1F-B097-4805-9322-572BE80E5F47}">
      <dgm:prSet/>
      <dgm:spPr/>
      <dgm:t>
        <a:bodyPr/>
        <a:lstStyle/>
        <a:p>
          <a:endParaRPr lang="es-ES"/>
        </a:p>
      </dgm:t>
    </dgm:pt>
    <dgm:pt modelId="{42B4C724-59D0-43A6-BACA-A74DFC52F7C5}">
      <dgm:prSet phldrT="[Texto]" custT="1"/>
      <dgm:spPr/>
      <dgm:t>
        <a:bodyPr/>
        <a:lstStyle/>
        <a:p>
          <a:r>
            <a:rPr lang="es-ES" sz="1400" b="1" dirty="0" smtClean="0"/>
            <a:t>50 % de casos en menos de 12.5 meses</a:t>
          </a:r>
          <a:endParaRPr lang="es-ES" sz="1400" b="1" dirty="0"/>
        </a:p>
      </dgm:t>
    </dgm:pt>
    <dgm:pt modelId="{18E2E306-F17F-48A2-AEA8-D20FACEEAF60}" type="parTrans" cxnId="{47281776-BF9C-4C21-B3EF-D1AC934CA35A}">
      <dgm:prSet/>
      <dgm:spPr/>
      <dgm:t>
        <a:bodyPr/>
        <a:lstStyle/>
        <a:p>
          <a:endParaRPr lang="es-ES"/>
        </a:p>
      </dgm:t>
    </dgm:pt>
    <dgm:pt modelId="{71D5891B-EE81-4C70-B48C-A7B2DAE851AC}" type="sibTrans" cxnId="{47281776-BF9C-4C21-B3EF-D1AC934CA35A}">
      <dgm:prSet/>
      <dgm:spPr/>
      <dgm:t>
        <a:bodyPr/>
        <a:lstStyle/>
        <a:p>
          <a:endParaRPr lang="es-ES"/>
        </a:p>
      </dgm:t>
    </dgm:pt>
    <dgm:pt modelId="{785B309F-DD3D-47EC-B86B-73A250A72B4F}">
      <dgm:prSet phldrT="[Texto]" custT="1"/>
      <dgm:spPr/>
      <dgm:t>
        <a:bodyPr/>
        <a:lstStyle/>
        <a:p>
          <a:r>
            <a:rPr lang="es-ES" sz="1400" b="1" dirty="0" smtClean="0"/>
            <a:t>75 % de casos en menos de 18.8 meses</a:t>
          </a:r>
          <a:endParaRPr lang="es-ES" sz="1400" b="1" dirty="0"/>
        </a:p>
      </dgm:t>
    </dgm:pt>
    <dgm:pt modelId="{69D2B166-0A20-4BA3-932C-83B5369FD97C}" type="parTrans" cxnId="{97A6B090-D373-4B3D-91FC-F612C65DC5BB}">
      <dgm:prSet/>
      <dgm:spPr/>
      <dgm:t>
        <a:bodyPr/>
        <a:lstStyle/>
        <a:p>
          <a:endParaRPr lang="es-ES"/>
        </a:p>
      </dgm:t>
    </dgm:pt>
    <dgm:pt modelId="{1A6074AA-402E-4F62-8AFF-CA01F8A9E0A1}" type="sibTrans" cxnId="{97A6B090-D373-4B3D-91FC-F612C65DC5BB}">
      <dgm:prSet/>
      <dgm:spPr/>
      <dgm:t>
        <a:bodyPr/>
        <a:lstStyle/>
        <a:p>
          <a:endParaRPr lang="es-ES"/>
        </a:p>
      </dgm:t>
    </dgm:pt>
    <dgm:pt modelId="{F09AEA05-E14B-4145-A0E4-736CB61680E4}">
      <dgm:prSet phldrT="[Texto]" custT="1"/>
      <dgm:spPr/>
      <dgm:t>
        <a:bodyPr/>
        <a:lstStyle/>
        <a:p>
          <a:r>
            <a:rPr lang="es-ES" sz="1400" b="1" dirty="0" smtClean="0"/>
            <a:t>Casos laudados más rápidos: 1 mes (3.3%)</a:t>
          </a:r>
          <a:endParaRPr lang="es-ES" sz="1400" b="1" dirty="0"/>
        </a:p>
      </dgm:t>
    </dgm:pt>
    <dgm:pt modelId="{2D1B1302-E75B-43A4-A071-6210321CC522}" type="parTrans" cxnId="{1996AC0B-F84E-4649-ABA6-CAAEB82F468E}">
      <dgm:prSet/>
      <dgm:spPr/>
      <dgm:t>
        <a:bodyPr/>
        <a:lstStyle/>
        <a:p>
          <a:endParaRPr lang="es-ES"/>
        </a:p>
      </dgm:t>
    </dgm:pt>
    <dgm:pt modelId="{0D80445A-00B5-4D63-A02E-0ABA5CF62CAE}" type="sibTrans" cxnId="{1996AC0B-F84E-4649-ABA6-CAAEB82F468E}">
      <dgm:prSet/>
      <dgm:spPr/>
      <dgm:t>
        <a:bodyPr/>
        <a:lstStyle/>
        <a:p>
          <a:endParaRPr lang="es-ES"/>
        </a:p>
      </dgm:t>
    </dgm:pt>
    <dgm:pt modelId="{DDE5BCC7-7A15-495B-9809-F46959560FD6}">
      <dgm:prSet phldrT="[Texto]" custT="1"/>
      <dgm:spPr/>
      <dgm:t>
        <a:bodyPr/>
        <a:lstStyle/>
        <a:p>
          <a:r>
            <a:rPr lang="es-ES" sz="1400" b="1" dirty="0" smtClean="0"/>
            <a:t>Caso más rápido: 10 días (transacción)</a:t>
          </a:r>
          <a:endParaRPr lang="es-ES" sz="1400" b="1" dirty="0"/>
        </a:p>
      </dgm:t>
    </dgm:pt>
    <dgm:pt modelId="{1F683822-7782-434B-A31B-A1814AE6DA11}" type="parTrans" cxnId="{C026D89E-2341-4CD0-88F5-25ECDF663320}">
      <dgm:prSet/>
      <dgm:spPr/>
      <dgm:t>
        <a:bodyPr/>
        <a:lstStyle/>
        <a:p>
          <a:endParaRPr lang="es-ES"/>
        </a:p>
      </dgm:t>
    </dgm:pt>
    <dgm:pt modelId="{9AD3CCAC-34A2-461C-A2F1-27768B12E6B3}" type="sibTrans" cxnId="{C026D89E-2341-4CD0-88F5-25ECDF663320}">
      <dgm:prSet/>
      <dgm:spPr/>
      <dgm:t>
        <a:bodyPr/>
        <a:lstStyle/>
        <a:p>
          <a:endParaRPr lang="es-ES"/>
        </a:p>
      </dgm:t>
    </dgm:pt>
    <dgm:pt modelId="{EAF36F5B-567F-4CB0-A1E4-4543088FE8ED}" type="pres">
      <dgm:prSet presAssocID="{A908C1BF-5019-455B-AA60-4E2C3308C666}" presName="arrowDiagram" presStyleCnt="0">
        <dgm:presLayoutVars>
          <dgm:chMax val="5"/>
          <dgm:dir/>
          <dgm:resizeHandles val="exact"/>
        </dgm:presLayoutVars>
      </dgm:prSet>
      <dgm:spPr/>
    </dgm:pt>
    <dgm:pt modelId="{EBDB6EA2-BB6D-4F2F-84FE-5B1CE27D02CB}" type="pres">
      <dgm:prSet presAssocID="{A908C1BF-5019-455B-AA60-4E2C3308C666}" presName="arrow" presStyleLbl="bgShp" presStyleIdx="0" presStyleCnt="1" custLinFactNeighborX="-12264" custLinFactNeighborY="943"/>
      <dgm:spPr/>
    </dgm:pt>
    <dgm:pt modelId="{C82A4FB9-EC7A-433D-9FF1-73AEC892DEAE}" type="pres">
      <dgm:prSet presAssocID="{A908C1BF-5019-455B-AA60-4E2C3308C666}" presName="arrowDiagram5" presStyleCnt="0"/>
      <dgm:spPr/>
    </dgm:pt>
    <dgm:pt modelId="{1B6DD19D-78C1-44B8-A0F0-8F9BB72549F2}" type="pres">
      <dgm:prSet presAssocID="{2B5A8A2C-CA70-4E83-A238-02382BE31E46}" presName="bullet5a" presStyleLbl="node1" presStyleIdx="0" presStyleCnt="5"/>
      <dgm:spPr/>
    </dgm:pt>
    <dgm:pt modelId="{323B873D-1EFD-4453-80A6-0FDFFC19D6B5}" type="pres">
      <dgm:prSet presAssocID="{2B5A8A2C-CA70-4E83-A238-02382BE31E46}" presName="textBox5a" presStyleLbl="revTx" presStyleIdx="0" presStyleCnt="5">
        <dgm:presLayoutVars>
          <dgm:bulletEnabled val="1"/>
        </dgm:presLayoutVars>
      </dgm:prSet>
      <dgm:spPr/>
      <dgm:t>
        <a:bodyPr/>
        <a:lstStyle/>
        <a:p>
          <a:endParaRPr lang="es-ES"/>
        </a:p>
      </dgm:t>
    </dgm:pt>
    <dgm:pt modelId="{2C901813-A4BB-43CF-88A0-29E95E279A45}" type="pres">
      <dgm:prSet presAssocID="{42B4C724-59D0-43A6-BACA-A74DFC52F7C5}" presName="bullet5b" presStyleLbl="node1" presStyleIdx="1" presStyleCnt="5"/>
      <dgm:spPr/>
    </dgm:pt>
    <dgm:pt modelId="{BE80338F-B709-4264-961D-168E3CD128CE}" type="pres">
      <dgm:prSet presAssocID="{42B4C724-59D0-43A6-BACA-A74DFC52F7C5}" presName="textBox5b" presStyleLbl="revTx" presStyleIdx="1" presStyleCnt="5">
        <dgm:presLayoutVars>
          <dgm:bulletEnabled val="1"/>
        </dgm:presLayoutVars>
      </dgm:prSet>
      <dgm:spPr/>
      <dgm:t>
        <a:bodyPr/>
        <a:lstStyle/>
        <a:p>
          <a:endParaRPr lang="es-ES"/>
        </a:p>
      </dgm:t>
    </dgm:pt>
    <dgm:pt modelId="{F8F838BB-6638-4952-BEEE-2CCADCE75E96}" type="pres">
      <dgm:prSet presAssocID="{785B309F-DD3D-47EC-B86B-73A250A72B4F}" presName="bullet5c" presStyleLbl="node1" presStyleIdx="2" presStyleCnt="5"/>
      <dgm:spPr/>
    </dgm:pt>
    <dgm:pt modelId="{C7642B51-AAF0-456C-926D-2736CB93C19F}" type="pres">
      <dgm:prSet presAssocID="{785B309F-DD3D-47EC-B86B-73A250A72B4F}" presName="textBox5c" presStyleLbl="revTx" presStyleIdx="2" presStyleCnt="5">
        <dgm:presLayoutVars>
          <dgm:bulletEnabled val="1"/>
        </dgm:presLayoutVars>
      </dgm:prSet>
      <dgm:spPr/>
      <dgm:t>
        <a:bodyPr/>
        <a:lstStyle/>
        <a:p>
          <a:endParaRPr lang="es-ES"/>
        </a:p>
      </dgm:t>
    </dgm:pt>
    <dgm:pt modelId="{686FCAD1-CF34-469C-A7DD-37118934B571}" type="pres">
      <dgm:prSet presAssocID="{F09AEA05-E14B-4145-A0E4-736CB61680E4}" presName="bullet5d" presStyleLbl="node1" presStyleIdx="3" presStyleCnt="5"/>
      <dgm:spPr/>
    </dgm:pt>
    <dgm:pt modelId="{B84C0E17-83E4-4CEB-A9D6-77806CF55A73}" type="pres">
      <dgm:prSet presAssocID="{F09AEA05-E14B-4145-A0E4-736CB61680E4}" presName="textBox5d" presStyleLbl="revTx" presStyleIdx="3" presStyleCnt="5">
        <dgm:presLayoutVars>
          <dgm:bulletEnabled val="1"/>
        </dgm:presLayoutVars>
      </dgm:prSet>
      <dgm:spPr/>
      <dgm:t>
        <a:bodyPr/>
        <a:lstStyle/>
        <a:p>
          <a:endParaRPr lang="es-ES"/>
        </a:p>
      </dgm:t>
    </dgm:pt>
    <dgm:pt modelId="{390F8D01-8014-411A-BA9A-D266E98CCDB3}" type="pres">
      <dgm:prSet presAssocID="{DDE5BCC7-7A15-495B-9809-F46959560FD6}" presName="bullet5e" presStyleLbl="node1" presStyleIdx="4" presStyleCnt="5"/>
      <dgm:spPr/>
    </dgm:pt>
    <dgm:pt modelId="{26CF0562-DC71-4F7B-BDC4-40EC2AA6ECA5}" type="pres">
      <dgm:prSet presAssocID="{DDE5BCC7-7A15-495B-9809-F46959560FD6}" presName="textBox5e" presStyleLbl="revTx" presStyleIdx="4" presStyleCnt="5">
        <dgm:presLayoutVars>
          <dgm:bulletEnabled val="1"/>
        </dgm:presLayoutVars>
      </dgm:prSet>
      <dgm:spPr/>
      <dgm:t>
        <a:bodyPr/>
        <a:lstStyle/>
        <a:p>
          <a:endParaRPr lang="es-ES"/>
        </a:p>
      </dgm:t>
    </dgm:pt>
  </dgm:ptLst>
  <dgm:cxnLst>
    <dgm:cxn modelId="{B46B6F1F-B097-4805-9322-572BE80E5F47}" srcId="{A908C1BF-5019-455B-AA60-4E2C3308C666}" destId="{2B5A8A2C-CA70-4E83-A238-02382BE31E46}" srcOrd="0" destOrd="0" parTransId="{B40D15C9-EBF3-48EF-B2F0-A78C97263B49}" sibTransId="{C87DCE7E-3CD8-46AB-AF4D-5BC0A6A8B818}"/>
    <dgm:cxn modelId="{154CEAA4-DEB8-462C-932B-3D816986EA6B}" type="presOf" srcId="{DDE5BCC7-7A15-495B-9809-F46959560FD6}" destId="{26CF0562-DC71-4F7B-BDC4-40EC2AA6ECA5}" srcOrd="0" destOrd="0" presId="urn:microsoft.com/office/officeart/2005/8/layout/arrow2"/>
    <dgm:cxn modelId="{6CCADE91-6773-4738-9E7B-85FF38344065}" type="presOf" srcId="{F09AEA05-E14B-4145-A0E4-736CB61680E4}" destId="{B84C0E17-83E4-4CEB-A9D6-77806CF55A73}" srcOrd="0" destOrd="0" presId="urn:microsoft.com/office/officeart/2005/8/layout/arrow2"/>
    <dgm:cxn modelId="{BB7BB52A-2CA2-4AA7-A27A-21F3EE87CC96}" type="presOf" srcId="{2B5A8A2C-CA70-4E83-A238-02382BE31E46}" destId="{323B873D-1EFD-4453-80A6-0FDFFC19D6B5}" srcOrd="0" destOrd="0" presId="urn:microsoft.com/office/officeart/2005/8/layout/arrow2"/>
    <dgm:cxn modelId="{47281776-BF9C-4C21-B3EF-D1AC934CA35A}" srcId="{A908C1BF-5019-455B-AA60-4E2C3308C666}" destId="{42B4C724-59D0-43A6-BACA-A74DFC52F7C5}" srcOrd="1" destOrd="0" parTransId="{18E2E306-F17F-48A2-AEA8-D20FACEEAF60}" sibTransId="{71D5891B-EE81-4C70-B48C-A7B2DAE851AC}"/>
    <dgm:cxn modelId="{89F703C1-01B1-4EAE-A4F5-81F5C058ED1E}" type="presOf" srcId="{785B309F-DD3D-47EC-B86B-73A250A72B4F}" destId="{C7642B51-AAF0-456C-926D-2736CB93C19F}" srcOrd="0" destOrd="0" presId="urn:microsoft.com/office/officeart/2005/8/layout/arrow2"/>
    <dgm:cxn modelId="{793C009B-2C6C-47C5-A80D-224CC60C0E01}" type="presOf" srcId="{42B4C724-59D0-43A6-BACA-A74DFC52F7C5}" destId="{BE80338F-B709-4264-961D-168E3CD128CE}" srcOrd="0" destOrd="0" presId="urn:microsoft.com/office/officeart/2005/8/layout/arrow2"/>
    <dgm:cxn modelId="{C026D89E-2341-4CD0-88F5-25ECDF663320}" srcId="{A908C1BF-5019-455B-AA60-4E2C3308C666}" destId="{DDE5BCC7-7A15-495B-9809-F46959560FD6}" srcOrd="4" destOrd="0" parTransId="{1F683822-7782-434B-A31B-A1814AE6DA11}" sibTransId="{9AD3CCAC-34A2-461C-A2F1-27768B12E6B3}"/>
    <dgm:cxn modelId="{97A6B090-D373-4B3D-91FC-F612C65DC5BB}" srcId="{A908C1BF-5019-455B-AA60-4E2C3308C666}" destId="{785B309F-DD3D-47EC-B86B-73A250A72B4F}" srcOrd="2" destOrd="0" parTransId="{69D2B166-0A20-4BA3-932C-83B5369FD97C}" sibTransId="{1A6074AA-402E-4F62-8AFF-CA01F8A9E0A1}"/>
    <dgm:cxn modelId="{9073463E-D1DC-4FE7-852A-1DAB77122187}" type="presOf" srcId="{A908C1BF-5019-455B-AA60-4E2C3308C666}" destId="{EAF36F5B-567F-4CB0-A1E4-4543088FE8ED}" srcOrd="0" destOrd="0" presId="urn:microsoft.com/office/officeart/2005/8/layout/arrow2"/>
    <dgm:cxn modelId="{1996AC0B-F84E-4649-ABA6-CAAEB82F468E}" srcId="{A908C1BF-5019-455B-AA60-4E2C3308C666}" destId="{F09AEA05-E14B-4145-A0E4-736CB61680E4}" srcOrd="3" destOrd="0" parTransId="{2D1B1302-E75B-43A4-A071-6210321CC522}" sibTransId="{0D80445A-00B5-4D63-A02E-0ABA5CF62CAE}"/>
    <dgm:cxn modelId="{7E01CF78-4C9B-456E-AC03-EC9A943A6318}" type="presParOf" srcId="{EAF36F5B-567F-4CB0-A1E4-4543088FE8ED}" destId="{EBDB6EA2-BB6D-4F2F-84FE-5B1CE27D02CB}" srcOrd="0" destOrd="0" presId="urn:microsoft.com/office/officeart/2005/8/layout/arrow2"/>
    <dgm:cxn modelId="{10D5E789-B647-4CC4-A470-33595E3EBCAC}" type="presParOf" srcId="{EAF36F5B-567F-4CB0-A1E4-4543088FE8ED}" destId="{C82A4FB9-EC7A-433D-9FF1-73AEC892DEAE}" srcOrd="1" destOrd="0" presId="urn:microsoft.com/office/officeart/2005/8/layout/arrow2"/>
    <dgm:cxn modelId="{E642E0BB-E2A1-4C9A-9CE3-EE111E00BFA5}" type="presParOf" srcId="{C82A4FB9-EC7A-433D-9FF1-73AEC892DEAE}" destId="{1B6DD19D-78C1-44B8-A0F0-8F9BB72549F2}" srcOrd="0" destOrd="0" presId="urn:microsoft.com/office/officeart/2005/8/layout/arrow2"/>
    <dgm:cxn modelId="{15611A16-FD83-4A43-AB27-BE04DBC1D8CB}" type="presParOf" srcId="{C82A4FB9-EC7A-433D-9FF1-73AEC892DEAE}" destId="{323B873D-1EFD-4453-80A6-0FDFFC19D6B5}" srcOrd="1" destOrd="0" presId="urn:microsoft.com/office/officeart/2005/8/layout/arrow2"/>
    <dgm:cxn modelId="{9A7AD0B5-A9FE-4D74-9A2F-0DB50C68F0F4}" type="presParOf" srcId="{C82A4FB9-EC7A-433D-9FF1-73AEC892DEAE}" destId="{2C901813-A4BB-43CF-88A0-29E95E279A45}" srcOrd="2" destOrd="0" presId="urn:microsoft.com/office/officeart/2005/8/layout/arrow2"/>
    <dgm:cxn modelId="{66523895-FAB7-4D1C-9080-BD3B4D949679}" type="presParOf" srcId="{C82A4FB9-EC7A-433D-9FF1-73AEC892DEAE}" destId="{BE80338F-B709-4264-961D-168E3CD128CE}" srcOrd="3" destOrd="0" presId="urn:microsoft.com/office/officeart/2005/8/layout/arrow2"/>
    <dgm:cxn modelId="{DC335994-4AE5-4392-8E44-EF3CC5C1500C}" type="presParOf" srcId="{C82A4FB9-EC7A-433D-9FF1-73AEC892DEAE}" destId="{F8F838BB-6638-4952-BEEE-2CCADCE75E96}" srcOrd="4" destOrd="0" presId="urn:microsoft.com/office/officeart/2005/8/layout/arrow2"/>
    <dgm:cxn modelId="{2F4533BD-1AAD-46D4-AE4B-642EB6357DAA}" type="presParOf" srcId="{C82A4FB9-EC7A-433D-9FF1-73AEC892DEAE}" destId="{C7642B51-AAF0-456C-926D-2736CB93C19F}" srcOrd="5" destOrd="0" presId="urn:microsoft.com/office/officeart/2005/8/layout/arrow2"/>
    <dgm:cxn modelId="{D3266199-43BE-4034-B2F4-89E767026FB3}" type="presParOf" srcId="{C82A4FB9-EC7A-433D-9FF1-73AEC892DEAE}" destId="{686FCAD1-CF34-469C-A7DD-37118934B571}" srcOrd="6" destOrd="0" presId="urn:microsoft.com/office/officeart/2005/8/layout/arrow2"/>
    <dgm:cxn modelId="{251B6ECA-1CC9-4816-9F43-678D3680885D}" type="presParOf" srcId="{C82A4FB9-EC7A-433D-9FF1-73AEC892DEAE}" destId="{B84C0E17-83E4-4CEB-A9D6-77806CF55A73}" srcOrd="7" destOrd="0" presId="urn:microsoft.com/office/officeart/2005/8/layout/arrow2"/>
    <dgm:cxn modelId="{8F7D48A8-C8F3-4428-AEB8-0727445F3D72}" type="presParOf" srcId="{C82A4FB9-EC7A-433D-9FF1-73AEC892DEAE}" destId="{390F8D01-8014-411A-BA9A-D266E98CCDB3}" srcOrd="8" destOrd="0" presId="urn:microsoft.com/office/officeart/2005/8/layout/arrow2"/>
    <dgm:cxn modelId="{35FA15DE-95FB-4180-8CEE-C42E05E2F9AD}" type="presParOf" srcId="{C82A4FB9-EC7A-433D-9FF1-73AEC892DEAE}" destId="{26CF0562-DC71-4F7B-BDC4-40EC2AA6ECA5}" srcOrd="9" destOrd="0" presId="urn:microsoft.com/office/officeart/2005/8/layout/arrow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18BE8-704A-48DD-B8D6-133C82C47A43}" type="doc">
      <dgm:prSet loTypeId="urn:microsoft.com/office/officeart/2005/8/layout/list1" loCatId="list" qsTypeId="urn:microsoft.com/office/officeart/2005/8/quickstyle/3d3" qsCatId="3D" csTypeId="urn:microsoft.com/office/officeart/2005/8/colors/accent6_2" csCatId="accent6" phldr="1"/>
      <dgm:spPr/>
      <dgm:t>
        <a:bodyPr/>
        <a:lstStyle/>
        <a:p>
          <a:endParaRPr lang="es-ES"/>
        </a:p>
      </dgm:t>
    </dgm:pt>
    <dgm:pt modelId="{309AEF46-87C5-4893-B0F7-70042F189AD8}">
      <dgm:prSet phldrT="[Texto]"/>
      <dgm:spPr/>
      <dgm:t>
        <a:bodyPr/>
        <a:lstStyle/>
        <a:p>
          <a:r>
            <a:rPr lang="es-ES" dirty="0" smtClean="0"/>
            <a:t>Corte del flujo de pago a los contratistas</a:t>
          </a:r>
          <a:endParaRPr lang="es-ES" dirty="0"/>
        </a:p>
      </dgm:t>
    </dgm:pt>
    <dgm:pt modelId="{B5C61F77-AC59-46D9-8A0A-8056A616C8D8}" type="parTrans" cxnId="{0EADB362-6102-4FD8-883F-7EEC1366F5F3}">
      <dgm:prSet/>
      <dgm:spPr/>
      <dgm:t>
        <a:bodyPr/>
        <a:lstStyle/>
        <a:p>
          <a:endParaRPr lang="es-ES"/>
        </a:p>
      </dgm:t>
    </dgm:pt>
    <dgm:pt modelId="{7B9D5F95-D482-4F6F-B6C2-8D36228B07AE}" type="sibTrans" cxnId="{0EADB362-6102-4FD8-883F-7EEC1366F5F3}">
      <dgm:prSet/>
      <dgm:spPr/>
      <dgm:t>
        <a:bodyPr/>
        <a:lstStyle/>
        <a:p>
          <a:endParaRPr lang="es-ES"/>
        </a:p>
      </dgm:t>
    </dgm:pt>
    <dgm:pt modelId="{E764A6FA-8024-4A6E-BE61-C16C002C6EE0}">
      <dgm:prSet phldrT="[Texto]"/>
      <dgm:spPr/>
      <dgm:t>
        <a:bodyPr/>
        <a:lstStyle/>
        <a:p>
          <a:r>
            <a:rPr lang="es-ES" dirty="0" smtClean="0"/>
            <a:t>Inadecuada ejecución del gasto público</a:t>
          </a:r>
          <a:endParaRPr lang="es-ES" dirty="0"/>
        </a:p>
      </dgm:t>
    </dgm:pt>
    <dgm:pt modelId="{75F39A84-CEAC-4B01-A2E0-75233CFD14EE}" type="parTrans" cxnId="{5B4BE393-350B-494B-AFFE-09F585E5FC9B}">
      <dgm:prSet/>
      <dgm:spPr/>
      <dgm:t>
        <a:bodyPr/>
        <a:lstStyle/>
        <a:p>
          <a:endParaRPr lang="es-ES"/>
        </a:p>
      </dgm:t>
    </dgm:pt>
    <dgm:pt modelId="{D7FB4815-F355-44A3-B1B7-489C9514FF42}" type="sibTrans" cxnId="{5B4BE393-350B-494B-AFFE-09F585E5FC9B}">
      <dgm:prSet/>
      <dgm:spPr/>
      <dgm:t>
        <a:bodyPr/>
        <a:lstStyle/>
        <a:p>
          <a:endParaRPr lang="es-ES"/>
        </a:p>
      </dgm:t>
    </dgm:pt>
    <dgm:pt modelId="{A9459320-5F7A-4D8A-A8B6-FA6320C73096}">
      <dgm:prSet phldrT="[Texto]"/>
      <dgm:spPr/>
      <dgm:t>
        <a:bodyPr/>
        <a:lstStyle/>
        <a:p>
          <a:r>
            <a:rPr lang="es-ES" dirty="0" smtClean="0"/>
            <a:t>Elevación de los costos de transacción en calidad y tiempo</a:t>
          </a:r>
          <a:endParaRPr lang="es-ES" dirty="0"/>
        </a:p>
      </dgm:t>
    </dgm:pt>
    <dgm:pt modelId="{4FE92C1B-11CF-4B0B-817A-CA9C45CD4DD9}" type="parTrans" cxnId="{EEC4784A-3992-4F01-9DBA-27AA7FBA0591}">
      <dgm:prSet/>
      <dgm:spPr/>
      <dgm:t>
        <a:bodyPr/>
        <a:lstStyle/>
        <a:p>
          <a:endParaRPr lang="es-ES"/>
        </a:p>
      </dgm:t>
    </dgm:pt>
    <dgm:pt modelId="{105CE4C6-B06C-4E48-A6EF-F6CD74AB13B6}" type="sibTrans" cxnId="{EEC4784A-3992-4F01-9DBA-27AA7FBA0591}">
      <dgm:prSet/>
      <dgm:spPr/>
      <dgm:t>
        <a:bodyPr/>
        <a:lstStyle/>
        <a:p>
          <a:endParaRPr lang="es-ES"/>
        </a:p>
      </dgm:t>
    </dgm:pt>
    <dgm:pt modelId="{0A16C0B6-8BDA-4521-BAFB-CB977D5B1197}">
      <dgm:prSet phldrT="[Texto]"/>
      <dgm:spPr/>
      <dgm:t>
        <a:bodyPr/>
        <a:lstStyle/>
        <a:p>
          <a:r>
            <a:rPr lang="es-ES" dirty="0" smtClean="0"/>
            <a:t>Costo de oportunidad para la sociedad</a:t>
          </a:r>
          <a:endParaRPr lang="es-ES" dirty="0"/>
        </a:p>
      </dgm:t>
    </dgm:pt>
    <dgm:pt modelId="{5AD9F1FD-1D92-4660-98F1-40C2472F90C4}" type="parTrans" cxnId="{677DD7D5-E8D4-4000-B1E8-D913F58CC26C}">
      <dgm:prSet/>
      <dgm:spPr/>
      <dgm:t>
        <a:bodyPr/>
        <a:lstStyle/>
        <a:p>
          <a:endParaRPr lang="es-ES"/>
        </a:p>
      </dgm:t>
    </dgm:pt>
    <dgm:pt modelId="{93FCA219-1375-4D12-A872-354D0D112673}" type="sibTrans" cxnId="{677DD7D5-E8D4-4000-B1E8-D913F58CC26C}">
      <dgm:prSet/>
      <dgm:spPr/>
      <dgm:t>
        <a:bodyPr/>
        <a:lstStyle/>
        <a:p>
          <a:endParaRPr lang="es-ES"/>
        </a:p>
      </dgm:t>
    </dgm:pt>
    <dgm:pt modelId="{BD66E04A-F475-479C-A953-5AF04F688AA4}" type="pres">
      <dgm:prSet presAssocID="{8BC18BE8-704A-48DD-B8D6-133C82C47A43}" presName="linear" presStyleCnt="0">
        <dgm:presLayoutVars>
          <dgm:dir/>
          <dgm:animLvl val="lvl"/>
          <dgm:resizeHandles val="exact"/>
        </dgm:presLayoutVars>
      </dgm:prSet>
      <dgm:spPr/>
      <dgm:t>
        <a:bodyPr/>
        <a:lstStyle/>
        <a:p>
          <a:endParaRPr lang="es-ES"/>
        </a:p>
      </dgm:t>
    </dgm:pt>
    <dgm:pt modelId="{2BC8F9D1-3326-4198-90C5-2CDB08F9AD3D}" type="pres">
      <dgm:prSet presAssocID="{309AEF46-87C5-4893-B0F7-70042F189AD8}" presName="parentLin" presStyleCnt="0"/>
      <dgm:spPr/>
      <dgm:t>
        <a:bodyPr/>
        <a:lstStyle/>
        <a:p>
          <a:endParaRPr lang="es-PE"/>
        </a:p>
      </dgm:t>
    </dgm:pt>
    <dgm:pt modelId="{0842628C-F0EB-4AF8-97B6-C47FC6E5159D}" type="pres">
      <dgm:prSet presAssocID="{309AEF46-87C5-4893-B0F7-70042F189AD8}" presName="parentLeftMargin" presStyleLbl="node1" presStyleIdx="0" presStyleCnt="4"/>
      <dgm:spPr/>
      <dgm:t>
        <a:bodyPr/>
        <a:lstStyle/>
        <a:p>
          <a:endParaRPr lang="es-ES"/>
        </a:p>
      </dgm:t>
    </dgm:pt>
    <dgm:pt modelId="{2D2F0C53-09F4-478E-B24C-5D7C2CF2547A}" type="pres">
      <dgm:prSet presAssocID="{309AEF46-87C5-4893-B0F7-70042F189AD8}" presName="parentText" presStyleLbl="node1" presStyleIdx="0" presStyleCnt="4" custScaleX="132367">
        <dgm:presLayoutVars>
          <dgm:chMax val="0"/>
          <dgm:bulletEnabled val="1"/>
        </dgm:presLayoutVars>
      </dgm:prSet>
      <dgm:spPr/>
      <dgm:t>
        <a:bodyPr/>
        <a:lstStyle/>
        <a:p>
          <a:endParaRPr lang="es-ES"/>
        </a:p>
      </dgm:t>
    </dgm:pt>
    <dgm:pt modelId="{E39CA35E-1AAF-493A-8D45-6AB52B2B34C6}" type="pres">
      <dgm:prSet presAssocID="{309AEF46-87C5-4893-B0F7-70042F189AD8}" presName="negativeSpace" presStyleCnt="0"/>
      <dgm:spPr/>
      <dgm:t>
        <a:bodyPr/>
        <a:lstStyle/>
        <a:p>
          <a:endParaRPr lang="es-PE"/>
        </a:p>
      </dgm:t>
    </dgm:pt>
    <dgm:pt modelId="{EFF27B33-77EB-4281-84F4-288E2C32009E}" type="pres">
      <dgm:prSet presAssocID="{309AEF46-87C5-4893-B0F7-70042F189AD8}" presName="childText" presStyleLbl="conFgAcc1" presStyleIdx="0" presStyleCnt="4">
        <dgm:presLayoutVars>
          <dgm:bulletEnabled val="1"/>
        </dgm:presLayoutVars>
      </dgm:prSet>
      <dgm:spPr/>
      <dgm:t>
        <a:bodyPr/>
        <a:lstStyle/>
        <a:p>
          <a:endParaRPr lang="es-PE"/>
        </a:p>
      </dgm:t>
    </dgm:pt>
    <dgm:pt modelId="{154E4B3E-E602-46FA-81FB-18B85CA0C163}" type="pres">
      <dgm:prSet presAssocID="{7B9D5F95-D482-4F6F-B6C2-8D36228B07AE}" presName="spaceBetweenRectangles" presStyleCnt="0"/>
      <dgm:spPr/>
      <dgm:t>
        <a:bodyPr/>
        <a:lstStyle/>
        <a:p>
          <a:endParaRPr lang="es-PE"/>
        </a:p>
      </dgm:t>
    </dgm:pt>
    <dgm:pt modelId="{C0C97E68-4ABE-4F9A-B8A9-46800198D9E7}" type="pres">
      <dgm:prSet presAssocID="{E764A6FA-8024-4A6E-BE61-C16C002C6EE0}" presName="parentLin" presStyleCnt="0"/>
      <dgm:spPr/>
      <dgm:t>
        <a:bodyPr/>
        <a:lstStyle/>
        <a:p>
          <a:endParaRPr lang="es-PE"/>
        </a:p>
      </dgm:t>
    </dgm:pt>
    <dgm:pt modelId="{714426EC-2559-45FE-872C-17188E1974D2}" type="pres">
      <dgm:prSet presAssocID="{E764A6FA-8024-4A6E-BE61-C16C002C6EE0}" presName="parentLeftMargin" presStyleLbl="node1" presStyleIdx="0" presStyleCnt="4"/>
      <dgm:spPr/>
      <dgm:t>
        <a:bodyPr/>
        <a:lstStyle/>
        <a:p>
          <a:endParaRPr lang="es-ES"/>
        </a:p>
      </dgm:t>
    </dgm:pt>
    <dgm:pt modelId="{1DC1CB87-B83D-42B0-8ACB-56013EA8FA2F}" type="pres">
      <dgm:prSet presAssocID="{E764A6FA-8024-4A6E-BE61-C16C002C6EE0}" presName="parentText" presStyleLbl="node1" presStyleIdx="1" presStyleCnt="4" custScaleX="132367">
        <dgm:presLayoutVars>
          <dgm:chMax val="0"/>
          <dgm:bulletEnabled val="1"/>
        </dgm:presLayoutVars>
      </dgm:prSet>
      <dgm:spPr/>
      <dgm:t>
        <a:bodyPr/>
        <a:lstStyle/>
        <a:p>
          <a:endParaRPr lang="es-ES"/>
        </a:p>
      </dgm:t>
    </dgm:pt>
    <dgm:pt modelId="{A045B81F-4176-447B-8CED-4541EED6AFDD}" type="pres">
      <dgm:prSet presAssocID="{E764A6FA-8024-4A6E-BE61-C16C002C6EE0}" presName="negativeSpace" presStyleCnt="0"/>
      <dgm:spPr/>
      <dgm:t>
        <a:bodyPr/>
        <a:lstStyle/>
        <a:p>
          <a:endParaRPr lang="es-PE"/>
        </a:p>
      </dgm:t>
    </dgm:pt>
    <dgm:pt modelId="{85DC83AC-E5DB-428B-99A9-1CCD64CDC7B4}" type="pres">
      <dgm:prSet presAssocID="{E764A6FA-8024-4A6E-BE61-C16C002C6EE0}" presName="childText" presStyleLbl="conFgAcc1" presStyleIdx="1" presStyleCnt="4">
        <dgm:presLayoutVars>
          <dgm:bulletEnabled val="1"/>
        </dgm:presLayoutVars>
      </dgm:prSet>
      <dgm:spPr/>
      <dgm:t>
        <a:bodyPr/>
        <a:lstStyle/>
        <a:p>
          <a:endParaRPr lang="es-PE"/>
        </a:p>
      </dgm:t>
    </dgm:pt>
    <dgm:pt modelId="{6430E4C5-FD23-4E91-A266-7FBBF6D4DAE5}" type="pres">
      <dgm:prSet presAssocID="{D7FB4815-F355-44A3-B1B7-489C9514FF42}" presName="spaceBetweenRectangles" presStyleCnt="0"/>
      <dgm:spPr/>
      <dgm:t>
        <a:bodyPr/>
        <a:lstStyle/>
        <a:p>
          <a:endParaRPr lang="es-PE"/>
        </a:p>
      </dgm:t>
    </dgm:pt>
    <dgm:pt modelId="{9097DE08-22F6-4FDA-A054-AB419F4ED426}" type="pres">
      <dgm:prSet presAssocID="{A9459320-5F7A-4D8A-A8B6-FA6320C73096}" presName="parentLin" presStyleCnt="0"/>
      <dgm:spPr/>
      <dgm:t>
        <a:bodyPr/>
        <a:lstStyle/>
        <a:p>
          <a:endParaRPr lang="es-PE"/>
        </a:p>
      </dgm:t>
    </dgm:pt>
    <dgm:pt modelId="{E0B877F7-56A7-4947-AA2F-FBBE66473E93}" type="pres">
      <dgm:prSet presAssocID="{A9459320-5F7A-4D8A-A8B6-FA6320C73096}" presName="parentLeftMargin" presStyleLbl="node1" presStyleIdx="1" presStyleCnt="4"/>
      <dgm:spPr/>
      <dgm:t>
        <a:bodyPr/>
        <a:lstStyle/>
        <a:p>
          <a:endParaRPr lang="es-ES"/>
        </a:p>
      </dgm:t>
    </dgm:pt>
    <dgm:pt modelId="{4288B4D5-7C47-41D1-BAE9-22724B4999EF}" type="pres">
      <dgm:prSet presAssocID="{A9459320-5F7A-4D8A-A8B6-FA6320C73096}" presName="parentText" presStyleLbl="node1" presStyleIdx="2" presStyleCnt="4" custScaleX="132367">
        <dgm:presLayoutVars>
          <dgm:chMax val="0"/>
          <dgm:bulletEnabled val="1"/>
        </dgm:presLayoutVars>
      </dgm:prSet>
      <dgm:spPr/>
      <dgm:t>
        <a:bodyPr/>
        <a:lstStyle/>
        <a:p>
          <a:endParaRPr lang="es-ES"/>
        </a:p>
      </dgm:t>
    </dgm:pt>
    <dgm:pt modelId="{15FFBBCC-E984-4D1E-BA56-525EF81462C8}" type="pres">
      <dgm:prSet presAssocID="{A9459320-5F7A-4D8A-A8B6-FA6320C73096}" presName="negativeSpace" presStyleCnt="0"/>
      <dgm:spPr/>
      <dgm:t>
        <a:bodyPr/>
        <a:lstStyle/>
        <a:p>
          <a:endParaRPr lang="es-PE"/>
        </a:p>
      </dgm:t>
    </dgm:pt>
    <dgm:pt modelId="{13378F9B-494E-461C-B698-84B64D20F4BA}" type="pres">
      <dgm:prSet presAssocID="{A9459320-5F7A-4D8A-A8B6-FA6320C73096}" presName="childText" presStyleLbl="conFgAcc1" presStyleIdx="2" presStyleCnt="4">
        <dgm:presLayoutVars>
          <dgm:bulletEnabled val="1"/>
        </dgm:presLayoutVars>
      </dgm:prSet>
      <dgm:spPr/>
      <dgm:t>
        <a:bodyPr/>
        <a:lstStyle/>
        <a:p>
          <a:endParaRPr lang="es-PE"/>
        </a:p>
      </dgm:t>
    </dgm:pt>
    <dgm:pt modelId="{A9FA5735-D197-421A-8EC5-2DC374232658}" type="pres">
      <dgm:prSet presAssocID="{105CE4C6-B06C-4E48-A6EF-F6CD74AB13B6}" presName="spaceBetweenRectangles" presStyleCnt="0"/>
      <dgm:spPr/>
      <dgm:t>
        <a:bodyPr/>
        <a:lstStyle/>
        <a:p>
          <a:endParaRPr lang="es-PE"/>
        </a:p>
      </dgm:t>
    </dgm:pt>
    <dgm:pt modelId="{44735996-FF73-494F-BF41-A1EC1A91F67D}" type="pres">
      <dgm:prSet presAssocID="{0A16C0B6-8BDA-4521-BAFB-CB977D5B1197}" presName="parentLin" presStyleCnt="0"/>
      <dgm:spPr/>
      <dgm:t>
        <a:bodyPr/>
        <a:lstStyle/>
        <a:p>
          <a:endParaRPr lang="es-PE"/>
        </a:p>
      </dgm:t>
    </dgm:pt>
    <dgm:pt modelId="{8EA9824D-463B-46C2-8C23-F2032A9F0589}" type="pres">
      <dgm:prSet presAssocID="{0A16C0B6-8BDA-4521-BAFB-CB977D5B1197}" presName="parentLeftMargin" presStyleLbl="node1" presStyleIdx="2" presStyleCnt="4"/>
      <dgm:spPr/>
      <dgm:t>
        <a:bodyPr/>
        <a:lstStyle/>
        <a:p>
          <a:endParaRPr lang="es-ES"/>
        </a:p>
      </dgm:t>
    </dgm:pt>
    <dgm:pt modelId="{F20D702D-E1C8-49EF-B44C-DE955C51279A}" type="pres">
      <dgm:prSet presAssocID="{0A16C0B6-8BDA-4521-BAFB-CB977D5B1197}" presName="parentText" presStyleLbl="node1" presStyleIdx="3" presStyleCnt="4">
        <dgm:presLayoutVars>
          <dgm:chMax val="0"/>
          <dgm:bulletEnabled val="1"/>
        </dgm:presLayoutVars>
      </dgm:prSet>
      <dgm:spPr/>
      <dgm:t>
        <a:bodyPr/>
        <a:lstStyle/>
        <a:p>
          <a:endParaRPr lang="es-ES"/>
        </a:p>
      </dgm:t>
    </dgm:pt>
    <dgm:pt modelId="{51DA620F-0B5A-4A56-8001-7D6B074FB289}" type="pres">
      <dgm:prSet presAssocID="{0A16C0B6-8BDA-4521-BAFB-CB977D5B1197}" presName="negativeSpace" presStyleCnt="0"/>
      <dgm:spPr/>
      <dgm:t>
        <a:bodyPr/>
        <a:lstStyle/>
        <a:p>
          <a:endParaRPr lang="es-PE"/>
        </a:p>
      </dgm:t>
    </dgm:pt>
    <dgm:pt modelId="{63AE4962-CBC0-400A-8D0E-09D08A3BBE63}" type="pres">
      <dgm:prSet presAssocID="{0A16C0B6-8BDA-4521-BAFB-CB977D5B1197}" presName="childText" presStyleLbl="conFgAcc1" presStyleIdx="3" presStyleCnt="4">
        <dgm:presLayoutVars>
          <dgm:bulletEnabled val="1"/>
        </dgm:presLayoutVars>
      </dgm:prSet>
      <dgm:spPr/>
      <dgm:t>
        <a:bodyPr/>
        <a:lstStyle/>
        <a:p>
          <a:endParaRPr lang="es-PE"/>
        </a:p>
      </dgm:t>
    </dgm:pt>
  </dgm:ptLst>
  <dgm:cxnLst>
    <dgm:cxn modelId="{EEC4784A-3992-4F01-9DBA-27AA7FBA0591}" srcId="{8BC18BE8-704A-48DD-B8D6-133C82C47A43}" destId="{A9459320-5F7A-4D8A-A8B6-FA6320C73096}" srcOrd="2" destOrd="0" parTransId="{4FE92C1B-11CF-4B0B-817A-CA9C45CD4DD9}" sibTransId="{105CE4C6-B06C-4E48-A6EF-F6CD74AB13B6}"/>
    <dgm:cxn modelId="{B7120990-34C0-4213-ADB1-043F2C8E048D}" type="presOf" srcId="{309AEF46-87C5-4893-B0F7-70042F189AD8}" destId="{0842628C-F0EB-4AF8-97B6-C47FC6E5159D}" srcOrd="0" destOrd="0" presId="urn:microsoft.com/office/officeart/2005/8/layout/list1"/>
    <dgm:cxn modelId="{9C998F81-68CB-4757-9AD4-6610AF71AE3F}" type="presOf" srcId="{E764A6FA-8024-4A6E-BE61-C16C002C6EE0}" destId="{1DC1CB87-B83D-42B0-8ACB-56013EA8FA2F}" srcOrd="1" destOrd="0" presId="urn:microsoft.com/office/officeart/2005/8/layout/list1"/>
    <dgm:cxn modelId="{FD678947-B0DF-4D86-BD5F-D9BF1B04B8C0}" type="presOf" srcId="{0A16C0B6-8BDA-4521-BAFB-CB977D5B1197}" destId="{8EA9824D-463B-46C2-8C23-F2032A9F0589}" srcOrd="0" destOrd="0" presId="urn:microsoft.com/office/officeart/2005/8/layout/list1"/>
    <dgm:cxn modelId="{93EF84EA-833F-419C-8213-DB2D4E4AE7C8}" type="presOf" srcId="{A9459320-5F7A-4D8A-A8B6-FA6320C73096}" destId="{4288B4D5-7C47-41D1-BAE9-22724B4999EF}" srcOrd="1" destOrd="0" presId="urn:microsoft.com/office/officeart/2005/8/layout/list1"/>
    <dgm:cxn modelId="{6BB11237-A833-4370-AA1E-27B86317F6F4}" type="presOf" srcId="{E764A6FA-8024-4A6E-BE61-C16C002C6EE0}" destId="{714426EC-2559-45FE-872C-17188E1974D2}" srcOrd="0" destOrd="0" presId="urn:microsoft.com/office/officeart/2005/8/layout/list1"/>
    <dgm:cxn modelId="{5B4BE393-350B-494B-AFFE-09F585E5FC9B}" srcId="{8BC18BE8-704A-48DD-B8D6-133C82C47A43}" destId="{E764A6FA-8024-4A6E-BE61-C16C002C6EE0}" srcOrd="1" destOrd="0" parTransId="{75F39A84-CEAC-4B01-A2E0-75233CFD14EE}" sibTransId="{D7FB4815-F355-44A3-B1B7-489C9514FF42}"/>
    <dgm:cxn modelId="{0EADB362-6102-4FD8-883F-7EEC1366F5F3}" srcId="{8BC18BE8-704A-48DD-B8D6-133C82C47A43}" destId="{309AEF46-87C5-4893-B0F7-70042F189AD8}" srcOrd="0" destOrd="0" parTransId="{B5C61F77-AC59-46D9-8A0A-8056A616C8D8}" sibTransId="{7B9D5F95-D482-4F6F-B6C2-8D36228B07AE}"/>
    <dgm:cxn modelId="{CC232636-EDFF-4233-8055-654E5634049F}" type="presOf" srcId="{8BC18BE8-704A-48DD-B8D6-133C82C47A43}" destId="{BD66E04A-F475-479C-A953-5AF04F688AA4}" srcOrd="0" destOrd="0" presId="urn:microsoft.com/office/officeart/2005/8/layout/list1"/>
    <dgm:cxn modelId="{943A599A-E17A-44A5-AF69-5E6F89DB3942}" type="presOf" srcId="{0A16C0B6-8BDA-4521-BAFB-CB977D5B1197}" destId="{F20D702D-E1C8-49EF-B44C-DE955C51279A}" srcOrd="1" destOrd="0" presId="urn:microsoft.com/office/officeart/2005/8/layout/list1"/>
    <dgm:cxn modelId="{677DD7D5-E8D4-4000-B1E8-D913F58CC26C}" srcId="{8BC18BE8-704A-48DD-B8D6-133C82C47A43}" destId="{0A16C0B6-8BDA-4521-BAFB-CB977D5B1197}" srcOrd="3" destOrd="0" parTransId="{5AD9F1FD-1D92-4660-98F1-40C2472F90C4}" sibTransId="{93FCA219-1375-4D12-A872-354D0D112673}"/>
    <dgm:cxn modelId="{A766FDF9-D7AB-4466-8043-288881218ADC}" type="presOf" srcId="{309AEF46-87C5-4893-B0F7-70042F189AD8}" destId="{2D2F0C53-09F4-478E-B24C-5D7C2CF2547A}" srcOrd="1" destOrd="0" presId="urn:microsoft.com/office/officeart/2005/8/layout/list1"/>
    <dgm:cxn modelId="{017B8B13-5F8C-43B5-80FF-113423A6EE17}" type="presOf" srcId="{A9459320-5F7A-4D8A-A8B6-FA6320C73096}" destId="{E0B877F7-56A7-4947-AA2F-FBBE66473E93}" srcOrd="0" destOrd="0" presId="urn:microsoft.com/office/officeart/2005/8/layout/list1"/>
    <dgm:cxn modelId="{6A0F833C-3D08-4183-81EE-519EDC638622}" type="presParOf" srcId="{BD66E04A-F475-479C-A953-5AF04F688AA4}" destId="{2BC8F9D1-3326-4198-90C5-2CDB08F9AD3D}" srcOrd="0" destOrd="0" presId="urn:microsoft.com/office/officeart/2005/8/layout/list1"/>
    <dgm:cxn modelId="{A026E4BC-0F21-494C-B60C-E9FDBC445529}" type="presParOf" srcId="{2BC8F9D1-3326-4198-90C5-2CDB08F9AD3D}" destId="{0842628C-F0EB-4AF8-97B6-C47FC6E5159D}" srcOrd="0" destOrd="0" presId="urn:microsoft.com/office/officeart/2005/8/layout/list1"/>
    <dgm:cxn modelId="{FEC26CEC-76E8-443F-9E43-2C7DA33E3FBA}" type="presParOf" srcId="{2BC8F9D1-3326-4198-90C5-2CDB08F9AD3D}" destId="{2D2F0C53-09F4-478E-B24C-5D7C2CF2547A}" srcOrd="1" destOrd="0" presId="urn:microsoft.com/office/officeart/2005/8/layout/list1"/>
    <dgm:cxn modelId="{A98D6A33-7AF0-4E40-8AD1-C9FE7230206D}" type="presParOf" srcId="{BD66E04A-F475-479C-A953-5AF04F688AA4}" destId="{E39CA35E-1AAF-493A-8D45-6AB52B2B34C6}" srcOrd="1" destOrd="0" presId="urn:microsoft.com/office/officeart/2005/8/layout/list1"/>
    <dgm:cxn modelId="{ADE9CB83-DBAC-4318-96DE-5D8AE1F11ABC}" type="presParOf" srcId="{BD66E04A-F475-479C-A953-5AF04F688AA4}" destId="{EFF27B33-77EB-4281-84F4-288E2C32009E}" srcOrd="2" destOrd="0" presId="urn:microsoft.com/office/officeart/2005/8/layout/list1"/>
    <dgm:cxn modelId="{21C1A248-2209-44E4-9EA4-20D12B3FA2E6}" type="presParOf" srcId="{BD66E04A-F475-479C-A953-5AF04F688AA4}" destId="{154E4B3E-E602-46FA-81FB-18B85CA0C163}" srcOrd="3" destOrd="0" presId="urn:microsoft.com/office/officeart/2005/8/layout/list1"/>
    <dgm:cxn modelId="{4F58114B-6DD3-4EAE-8032-127E48F4AAD4}" type="presParOf" srcId="{BD66E04A-F475-479C-A953-5AF04F688AA4}" destId="{C0C97E68-4ABE-4F9A-B8A9-46800198D9E7}" srcOrd="4" destOrd="0" presId="urn:microsoft.com/office/officeart/2005/8/layout/list1"/>
    <dgm:cxn modelId="{DEDD1CCB-13CC-438F-8F4B-385722AAA50F}" type="presParOf" srcId="{C0C97E68-4ABE-4F9A-B8A9-46800198D9E7}" destId="{714426EC-2559-45FE-872C-17188E1974D2}" srcOrd="0" destOrd="0" presId="urn:microsoft.com/office/officeart/2005/8/layout/list1"/>
    <dgm:cxn modelId="{B4F73B4D-4B9E-49DA-9FFC-E14A43451C32}" type="presParOf" srcId="{C0C97E68-4ABE-4F9A-B8A9-46800198D9E7}" destId="{1DC1CB87-B83D-42B0-8ACB-56013EA8FA2F}" srcOrd="1" destOrd="0" presId="urn:microsoft.com/office/officeart/2005/8/layout/list1"/>
    <dgm:cxn modelId="{60132ED6-98B2-49C6-8EAC-B7DAC31B3C81}" type="presParOf" srcId="{BD66E04A-F475-479C-A953-5AF04F688AA4}" destId="{A045B81F-4176-447B-8CED-4541EED6AFDD}" srcOrd="5" destOrd="0" presId="urn:microsoft.com/office/officeart/2005/8/layout/list1"/>
    <dgm:cxn modelId="{776ABEFA-F584-4D06-A66F-525CBAD5C442}" type="presParOf" srcId="{BD66E04A-F475-479C-A953-5AF04F688AA4}" destId="{85DC83AC-E5DB-428B-99A9-1CCD64CDC7B4}" srcOrd="6" destOrd="0" presId="urn:microsoft.com/office/officeart/2005/8/layout/list1"/>
    <dgm:cxn modelId="{B440A695-4D2C-46AD-9430-30F45E1AF08A}" type="presParOf" srcId="{BD66E04A-F475-479C-A953-5AF04F688AA4}" destId="{6430E4C5-FD23-4E91-A266-7FBBF6D4DAE5}" srcOrd="7" destOrd="0" presId="urn:microsoft.com/office/officeart/2005/8/layout/list1"/>
    <dgm:cxn modelId="{D1DCCE8B-69D8-4FEE-B1E0-520090A2055B}" type="presParOf" srcId="{BD66E04A-F475-479C-A953-5AF04F688AA4}" destId="{9097DE08-22F6-4FDA-A054-AB419F4ED426}" srcOrd="8" destOrd="0" presId="urn:microsoft.com/office/officeart/2005/8/layout/list1"/>
    <dgm:cxn modelId="{A1E1A519-989B-4DA7-AECD-1DD274FB2C54}" type="presParOf" srcId="{9097DE08-22F6-4FDA-A054-AB419F4ED426}" destId="{E0B877F7-56A7-4947-AA2F-FBBE66473E93}" srcOrd="0" destOrd="0" presId="urn:microsoft.com/office/officeart/2005/8/layout/list1"/>
    <dgm:cxn modelId="{C65BCE88-83F1-48BD-A5BF-45110B04CCE0}" type="presParOf" srcId="{9097DE08-22F6-4FDA-A054-AB419F4ED426}" destId="{4288B4D5-7C47-41D1-BAE9-22724B4999EF}" srcOrd="1" destOrd="0" presId="urn:microsoft.com/office/officeart/2005/8/layout/list1"/>
    <dgm:cxn modelId="{8D73828A-773C-4541-A25D-1F780293963B}" type="presParOf" srcId="{BD66E04A-F475-479C-A953-5AF04F688AA4}" destId="{15FFBBCC-E984-4D1E-BA56-525EF81462C8}" srcOrd="9" destOrd="0" presId="urn:microsoft.com/office/officeart/2005/8/layout/list1"/>
    <dgm:cxn modelId="{B8B2B25A-3F83-45E9-8D35-539FDE7A8E60}" type="presParOf" srcId="{BD66E04A-F475-479C-A953-5AF04F688AA4}" destId="{13378F9B-494E-461C-B698-84B64D20F4BA}" srcOrd="10" destOrd="0" presId="urn:microsoft.com/office/officeart/2005/8/layout/list1"/>
    <dgm:cxn modelId="{BB72EEEE-0658-48CB-9740-E4AC110013A8}" type="presParOf" srcId="{BD66E04A-F475-479C-A953-5AF04F688AA4}" destId="{A9FA5735-D197-421A-8EC5-2DC374232658}" srcOrd="11" destOrd="0" presId="urn:microsoft.com/office/officeart/2005/8/layout/list1"/>
    <dgm:cxn modelId="{F56DAB5C-FCC7-41B6-BD38-B1FFC3DDE7C0}" type="presParOf" srcId="{BD66E04A-F475-479C-A953-5AF04F688AA4}" destId="{44735996-FF73-494F-BF41-A1EC1A91F67D}" srcOrd="12" destOrd="0" presId="urn:microsoft.com/office/officeart/2005/8/layout/list1"/>
    <dgm:cxn modelId="{E39F66D0-A9CF-4CBF-A116-0203BC8EE067}" type="presParOf" srcId="{44735996-FF73-494F-BF41-A1EC1A91F67D}" destId="{8EA9824D-463B-46C2-8C23-F2032A9F0589}" srcOrd="0" destOrd="0" presId="urn:microsoft.com/office/officeart/2005/8/layout/list1"/>
    <dgm:cxn modelId="{61C2963A-1C3A-41EC-93C0-3F933DA7BFA2}" type="presParOf" srcId="{44735996-FF73-494F-BF41-A1EC1A91F67D}" destId="{F20D702D-E1C8-49EF-B44C-DE955C51279A}" srcOrd="1" destOrd="0" presId="urn:microsoft.com/office/officeart/2005/8/layout/list1"/>
    <dgm:cxn modelId="{9730994D-E31D-4A7D-A016-F990A4F1E855}" type="presParOf" srcId="{BD66E04A-F475-479C-A953-5AF04F688AA4}" destId="{51DA620F-0B5A-4A56-8001-7D6B074FB289}" srcOrd="13" destOrd="0" presId="urn:microsoft.com/office/officeart/2005/8/layout/list1"/>
    <dgm:cxn modelId="{09BD61C2-A92F-4501-871F-80E336622F89}" type="presParOf" srcId="{BD66E04A-F475-479C-A953-5AF04F688AA4}" destId="{63AE4962-CBC0-400A-8D0E-09D08A3BBE63}"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859DB-7679-44C5-8985-8B1A61F67599}" type="doc">
      <dgm:prSet loTypeId="urn:microsoft.com/office/officeart/2005/8/layout/lProcess2" loCatId="relationship" qsTypeId="urn:microsoft.com/office/officeart/2005/8/quickstyle/simple5" qsCatId="simple" csTypeId="urn:microsoft.com/office/officeart/2005/8/colors/accent6_5" csCatId="accent6" phldr="1"/>
      <dgm:spPr/>
      <dgm:t>
        <a:bodyPr/>
        <a:lstStyle/>
        <a:p>
          <a:endParaRPr lang="es-ES"/>
        </a:p>
      </dgm:t>
    </dgm:pt>
    <dgm:pt modelId="{4966E16A-02F8-425A-B22A-289F2E813FAA}">
      <dgm:prSet phldrT="[Texto]" phldr="1"/>
      <dgm:spPr/>
      <dgm:t>
        <a:bodyPr/>
        <a:lstStyle/>
        <a:p>
          <a:endParaRPr lang="es-ES" dirty="0">
            <a:solidFill>
              <a:schemeClr val="bg1"/>
            </a:solidFill>
          </a:endParaRPr>
        </a:p>
      </dgm:t>
    </dgm:pt>
    <dgm:pt modelId="{B6F58BAF-535F-4AE7-9FB9-52F601282624}" type="parTrans" cxnId="{95F2B4B3-19DD-48FB-9EB3-6A47FA72722D}">
      <dgm:prSet/>
      <dgm:spPr/>
      <dgm:t>
        <a:bodyPr/>
        <a:lstStyle/>
        <a:p>
          <a:endParaRPr lang="es-ES"/>
        </a:p>
      </dgm:t>
    </dgm:pt>
    <dgm:pt modelId="{B6834833-34FC-402A-876C-0BA93DDDB97A}" type="sibTrans" cxnId="{95F2B4B3-19DD-48FB-9EB3-6A47FA72722D}">
      <dgm:prSet/>
      <dgm:spPr/>
      <dgm:t>
        <a:bodyPr/>
        <a:lstStyle/>
        <a:p>
          <a:endParaRPr lang="es-ES"/>
        </a:p>
      </dgm:t>
    </dgm:pt>
    <dgm:pt modelId="{F66FB3F4-8DBF-4EA8-A44B-D2083D1AB6B4}">
      <dgm:prSet phldrT="[Texto]"/>
      <dgm:spPr/>
      <dgm:t>
        <a:bodyPr/>
        <a:lstStyle/>
        <a:p>
          <a:r>
            <a:rPr lang="es-ES" dirty="0" smtClean="0"/>
            <a:t>TRANSPARENCIA</a:t>
          </a:r>
          <a:endParaRPr lang="es-ES" dirty="0"/>
        </a:p>
      </dgm:t>
    </dgm:pt>
    <dgm:pt modelId="{C445E067-03A9-4950-85CD-8C36D8679C60}" type="parTrans" cxnId="{74EFA0F5-C809-4F94-98B4-65F25469AB8B}">
      <dgm:prSet/>
      <dgm:spPr/>
      <dgm:t>
        <a:bodyPr/>
        <a:lstStyle/>
        <a:p>
          <a:endParaRPr lang="es-ES"/>
        </a:p>
      </dgm:t>
    </dgm:pt>
    <dgm:pt modelId="{F7747DEB-21C1-4A07-8A0D-C64094E13271}" type="sibTrans" cxnId="{74EFA0F5-C809-4F94-98B4-65F25469AB8B}">
      <dgm:prSet/>
      <dgm:spPr/>
      <dgm:t>
        <a:bodyPr/>
        <a:lstStyle/>
        <a:p>
          <a:endParaRPr lang="es-ES"/>
        </a:p>
      </dgm:t>
    </dgm:pt>
    <dgm:pt modelId="{CBFFFE6B-DE81-4F8A-91AB-0F8C1A76C4E2}">
      <dgm:prSet phldrT="[Texto]" phldr="1"/>
      <dgm:spPr/>
      <dgm:t>
        <a:bodyPr/>
        <a:lstStyle/>
        <a:p>
          <a:endParaRPr lang="es-ES" dirty="0">
            <a:solidFill>
              <a:schemeClr val="bg1"/>
            </a:solidFill>
          </a:endParaRPr>
        </a:p>
      </dgm:t>
    </dgm:pt>
    <dgm:pt modelId="{1BBE3746-DD94-45FF-8CD3-A20CE2C0275E}" type="parTrans" cxnId="{C60DECD7-7151-4C4D-8532-A36FBBEDD5CB}">
      <dgm:prSet/>
      <dgm:spPr/>
      <dgm:t>
        <a:bodyPr/>
        <a:lstStyle/>
        <a:p>
          <a:endParaRPr lang="es-ES"/>
        </a:p>
      </dgm:t>
    </dgm:pt>
    <dgm:pt modelId="{C8A9C3E8-D237-4043-A686-84BB343180DC}" type="sibTrans" cxnId="{C60DECD7-7151-4C4D-8532-A36FBBEDD5CB}">
      <dgm:prSet/>
      <dgm:spPr/>
      <dgm:t>
        <a:bodyPr/>
        <a:lstStyle/>
        <a:p>
          <a:endParaRPr lang="es-ES"/>
        </a:p>
      </dgm:t>
    </dgm:pt>
    <dgm:pt modelId="{30FA62B0-C8F5-490D-98C2-FC423C06DDA4}">
      <dgm:prSet phldrT="[Texto]"/>
      <dgm:spPr/>
      <dgm:t>
        <a:bodyPr/>
        <a:lstStyle/>
        <a:p>
          <a:r>
            <a:rPr lang="es-ES" dirty="0" smtClean="0"/>
            <a:t>CELERIDAD</a:t>
          </a:r>
          <a:endParaRPr lang="es-ES" dirty="0"/>
        </a:p>
      </dgm:t>
    </dgm:pt>
    <dgm:pt modelId="{53977374-86D3-4BCC-80A6-5C2C354DCAF3}" type="parTrans" cxnId="{E12F0D8A-A02C-4FDC-BE4F-05663218E7E7}">
      <dgm:prSet/>
      <dgm:spPr/>
      <dgm:t>
        <a:bodyPr/>
        <a:lstStyle/>
        <a:p>
          <a:endParaRPr lang="es-ES"/>
        </a:p>
      </dgm:t>
    </dgm:pt>
    <dgm:pt modelId="{737BD25A-163C-47F1-8FCF-67F10B14F3F5}" type="sibTrans" cxnId="{E12F0D8A-A02C-4FDC-BE4F-05663218E7E7}">
      <dgm:prSet/>
      <dgm:spPr/>
      <dgm:t>
        <a:bodyPr/>
        <a:lstStyle/>
        <a:p>
          <a:endParaRPr lang="es-ES"/>
        </a:p>
      </dgm:t>
    </dgm:pt>
    <dgm:pt modelId="{CE8880A5-9800-4AA5-B4FF-1910265C307C}">
      <dgm:prSet phldrT="[Texto]" phldr="1"/>
      <dgm:spPr/>
      <dgm:t>
        <a:bodyPr/>
        <a:lstStyle/>
        <a:p>
          <a:endParaRPr lang="es-ES" dirty="0">
            <a:solidFill>
              <a:schemeClr val="bg1"/>
            </a:solidFill>
          </a:endParaRPr>
        </a:p>
      </dgm:t>
    </dgm:pt>
    <dgm:pt modelId="{E10629A4-8A73-48E4-8E2A-498EF948F654}" type="parTrans" cxnId="{07459C63-83E5-4BF8-AAF3-09F04E6A76EB}">
      <dgm:prSet/>
      <dgm:spPr/>
      <dgm:t>
        <a:bodyPr/>
        <a:lstStyle/>
        <a:p>
          <a:endParaRPr lang="es-ES"/>
        </a:p>
      </dgm:t>
    </dgm:pt>
    <dgm:pt modelId="{7A303D8E-93F4-49A2-B649-E0BC286FE793}" type="sibTrans" cxnId="{07459C63-83E5-4BF8-AAF3-09F04E6A76EB}">
      <dgm:prSet/>
      <dgm:spPr/>
      <dgm:t>
        <a:bodyPr/>
        <a:lstStyle/>
        <a:p>
          <a:endParaRPr lang="es-ES"/>
        </a:p>
      </dgm:t>
    </dgm:pt>
    <dgm:pt modelId="{7159C53C-A32B-4994-8A60-AE7D6D9AD75E}">
      <dgm:prSet phldrT="[Texto]"/>
      <dgm:spPr/>
      <dgm:t>
        <a:bodyPr/>
        <a:lstStyle/>
        <a:p>
          <a:r>
            <a:rPr lang="es-ES" dirty="0" smtClean="0"/>
            <a:t>CONFIANZA</a:t>
          </a:r>
          <a:endParaRPr lang="es-ES" dirty="0"/>
        </a:p>
      </dgm:t>
    </dgm:pt>
    <dgm:pt modelId="{EC76DA7B-0B25-43E3-8860-9A42802BF046}" type="parTrans" cxnId="{DD9443AF-0E46-404A-9BEA-B917A28AB3C5}">
      <dgm:prSet/>
      <dgm:spPr/>
      <dgm:t>
        <a:bodyPr/>
        <a:lstStyle/>
        <a:p>
          <a:endParaRPr lang="es-ES"/>
        </a:p>
      </dgm:t>
    </dgm:pt>
    <dgm:pt modelId="{10547972-BADF-47FA-96EC-EDC7E1B9C323}" type="sibTrans" cxnId="{DD9443AF-0E46-404A-9BEA-B917A28AB3C5}">
      <dgm:prSet/>
      <dgm:spPr/>
      <dgm:t>
        <a:bodyPr/>
        <a:lstStyle/>
        <a:p>
          <a:endParaRPr lang="es-ES"/>
        </a:p>
      </dgm:t>
    </dgm:pt>
    <dgm:pt modelId="{B814C055-D6EB-45D4-B84F-227266DED5D3}" type="pres">
      <dgm:prSet presAssocID="{0F9859DB-7679-44C5-8985-8B1A61F67599}" presName="theList" presStyleCnt="0">
        <dgm:presLayoutVars>
          <dgm:dir/>
          <dgm:animLvl val="lvl"/>
          <dgm:resizeHandles val="exact"/>
        </dgm:presLayoutVars>
      </dgm:prSet>
      <dgm:spPr/>
      <dgm:t>
        <a:bodyPr/>
        <a:lstStyle/>
        <a:p>
          <a:endParaRPr lang="es-ES"/>
        </a:p>
      </dgm:t>
    </dgm:pt>
    <dgm:pt modelId="{B5CD1010-DF0F-453A-BFD0-B38A894CF3FC}" type="pres">
      <dgm:prSet presAssocID="{4966E16A-02F8-425A-B22A-289F2E813FAA}" presName="compNode" presStyleCnt="0"/>
      <dgm:spPr/>
      <dgm:t>
        <a:bodyPr/>
        <a:lstStyle/>
        <a:p>
          <a:endParaRPr lang="es-PE"/>
        </a:p>
      </dgm:t>
    </dgm:pt>
    <dgm:pt modelId="{6FA960F6-88A9-4F5D-8E70-C61914398626}" type="pres">
      <dgm:prSet presAssocID="{4966E16A-02F8-425A-B22A-289F2E813FAA}" presName="aNode" presStyleLbl="bgShp" presStyleIdx="0" presStyleCnt="3" custScaleX="78212" custScaleY="36719" custLinFactNeighborX="-1028" custLinFactNeighborY="-22638"/>
      <dgm:spPr/>
      <dgm:t>
        <a:bodyPr/>
        <a:lstStyle/>
        <a:p>
          <a:endParaRPr lang="es-ES"/>
        </a:p>
      </dgm:t>
    </dgm:pt>
    <dgm:pt modelId="{CBCBB025-CF24-4997-BFA8-5E7CC14FC46C}" type="pres">
      <dgm:prSet presAssocID="{4966E16A-02F8-425A-B22A-289F2E813FAA}" presName="textNode" presStyleLbl="bgShp" presStyleIdx="0" presStyleCnt="3"/>
      <dgm:spPr/>
      <dgm:t>
        <a:bodyPr/>
        <a:lstStyle/>
        <a:p>
          <a:endParaRPr lang="es-ES"/>
        </a:p>
      </dgm:t>
    </dgm:pt>
    <dgm:pt modelId="{81CE1843-0477-4DED-ACDE-50D773557ACB}" type="pres">
      <dgm:prSet presAssocID="{4966E16A-02F8-425A-B22A-289F2E813FAA}" presName="compChildNode" presStyleCnt="0"/>
      <dgm:spPr/>
      <dgm:t>
        <a:bodyPr/>
        <a:lstStyle/>
        <a:p>
          <a:endParaRPr lang="es-PE"/>
        </a:p>
      </dgm:t>
    </dgm:pt>
    <dgm:pt modelId="{CC8EC0CA-B755-4F62-B5EF-7C0966CCF1A0}" type="pres">
      <dgm:prSet presAssocID="{4966E16A-02F8-425A-B22A-289F2E813FAA}" presName="theInnerList" presStyleCnt="0"/>
      <dgm:spPr/>
      <dgm:t>
        <a:bodyPr/>
        <a:lstStyle/>
        <a:p>
          <a:endParaRPr lang="es-PE"/>
        </a:p>
      </dgm:t>
    </dgm:pt>
    <dgm:pt modelId="{4E47E2BD-5735-425A-B691-B8B632D681B3}" type="pres">
      <dgm:prSet presAssocID="{F66FB3F4-8DBF-4EA8-A44B-D2083D1AB6B4}" presName="childNode" presStyleLbl="node1" presStyleIdx="0" presStyleCnt="3" custScaleY="56130" custLinFactNeighborX="-4857" custLinFactNeighborY="-62155">
        <dgm:presLayoutVars>
          <dgm:bulletEnabled val="1"/>
        </dgm:presLayoutVars>
      </dgm:prSet>
      <dgm:spPr/>
      <dgm:t>
        <a:bodyPr/>
        <a:lstStyle/>
        <a:p>
          <a:endParaRPr lang="es-ES"/>
        </a:p>
      </dgm:t>
    </dgm:pt>
    <dgm:pt modelId="{59EB2C59-4B34-4B71-BC34-22A273F43D46}" type="pres">
      <dgm:prSet presAssocID="{4966E16A-02F8-425A-B22A-289F2E813FAA}" presName="aSpace" presStyleCnt="0"/>
      <dgm:spPr/>
      <dgm:t>
        <a:bodyPr/>
        <a:lstStyle/>
        <a:p>
          <a:endParaRPr lang="es-PE"/>
        </a:p>
      </dgm:t>
    </dgm:pt>
    <dgm:pt modelId="{4141FF03-FBDD-49E6-BADF-417E861926BE}" type="pres">
      <dgm:prSet presAssocID="{CBFFFE6B-DE81-4F8A-91AB-0F8C1A76C4E2}" presName="compNode" presStyleCnt="0"/>
      <dgm:spPr/>
      <dgm:t>
        <a:bodyPr/>
        <a:lstStyle/>
        <a:p>
          <a:endParaRPr lang="es-PE"/>
        </a:p>
      </dgm:t>
    </dgm:pt>
    <dgm:pt modelId="{4C9FDFC6-504C-4402-AAF2-ECD9120160D6}" type="pres">
      <dgm:prSet presAssocID="{CBFFFE6B-DE81-4F8A-91AB-0F8C1A76C4E2}" presName="aNode" presStyleLbl="bgShp" presStyleIdx="1" presStyleCnt="3" custScaleX="78212" custScaleY="36719" custLinFactNeighborX="-1028" custLinFactNeighborY="-22638"/>
      <dgm:spPr/>
      <dgm:t>
        <a:bodyPr/>
        <a:lstStyle/>
        <a:p>
          <a:endParaRPr lang="es-ES"/>
        </a:p>
      </dgm:t>
    </dgm:pt>
    <dgm:pt modelId="{FD4C63E8-D2E8-4333-B2E9-4DB0307BE664}" type="pres">
      <dgm:prSet presAssocID="{CBFFFE6B-DE81-4F8A-91AB-0F8C1A76C4E2}" presName="textNode" presStyleLbl="bgShp" presStyleIdx="1" presStyleCnt="3"/>
      <dgm:spPr/>
      <dgm:t>
        <a:bodyPr/>
        <a:lstStyle/>
        <a:p>
          <a:endParaRPr lang="es-ES"/>
        </a:p>
      </dgm:t>
    </dgm:pt>
    <dgm:pt modelId="{B79D3E48-2ABA-4C44-82F8-4AC0F884B69C}" type="pres">
      <dgm:prSet presAssocID="{CBFFFE6B-DE81-4F8A-91AB-0F8C1A76C4E2}" presName="compChildNode" presStyleCnt="0"/>
      <dgm:spPr/>
      <dgm:t>
        <a:bodyPr/>
        <a:lstStyle/>
        <a:p>
          <a:endParaRPr lang="es-PE"/>
        </a:p>
      </dgm:t>
    </dgm:pt>
    <dgm:pt modelId="{6BFC18DF-EDC1-47FE-B7FE-619D035CF0AF}" type="pres">
      <dgm:prSet presAssocID="{CBFFFE6B-DE81-4F8A-91AB-0F8C1A76C4E2}" presName="theInnerList" presStyleCnt="0"/>
      <dgm:spPr/>
      <dgm:t>
        <a:bodyPr/>
        <a:lstStyle/>
        <a:p>
          <a:endParaRPr lang="es-PE"/>
        </a:p>
      </dgm:t>
    </dgm:pt>
    <dgm:pt modelId="{F80701B3-5FFD-48A3-B7B6-FA79C1DE0059}" type="pres">
      <dgm:prSet presAssocID="{30FA62B0-C8F5-490D-98C2-FC423C06DDA4}" presName="childNode" presStyleLbl="node1" presStyleIdx="1" presStyleCnt="3" custScaleY="56130" custLinFactNeighborX="-4857" custLinFactNeighborY="-62155">
        <dgm:presLayoutVars>
          <dgm:bulletEnabled val="1"/>
        </dgm:presLayoutVars>
      </dgm:prSet>
      <dgm:spPr/>
      <dgm:t>
        <a:bodyPr/>
        <a:lstStyle/>
        <a:p>
          <a:endParaRPr lang="es-ES"/>
        </a:p>
      </dgm:t>
    </dgm:pt>
    <dgm:pt modelId="{D90B298D-0E60-4080-95B7-5310C62EB06C}" type="pres">
      <dgm:prSet presAssocID="{CBFFFE6B-DE81-4F8A-91AB-0F8C1A76C4E2}" presName="aSpace" presStyleCnt="0"/>
      <dgm:spPr/>
      <dgm:t>
        <a:bodyPr/>
        <a:lstStyle/>
        <a:p>
          <a:endParaRPr lang="es-PE"/>
        </a:p>
      </dgm:t>
    </dgm:pt>
    <dgm:pt modelId="{FA74CED1-8D3C-4C4F-9194-3A767BD916F5}" type="pres">
      <dgm:prSet presAssocID="{CE8880A5-9800-4AA5-B4FF-1910265C307C}" presName="compNode" presStyleCnt="0"/>
      <dgm:spPr/>
      <dgm:t>
        <a:bodyPr/>
        <a:lstStyle/>
        <a:p>
          <a:endParaRPr lang="es-PE"/>
        </a:p>
      </dgm:t>
    </dgm:pt>
    <dgm:pt modelId="{52839992-DD05-4FEF-8BFF-B66CB8BD39BA}" type="pres">
      <dgm:prSet presAssocID="{CE8880A5-9800-4AA5-B4FF-1910265C307C}" presName="aNode" presStyleLbl="bgShp" presStyleIdx="2" presStyleCnt="3" custScaleX="78212" custScaleY="36719" custLinFactNeighborX="-3428" custLinFactNeighborY="-22638"/>
      <dgm:spPr/>
      <dgm:t>
        <a:bodyPr/>
        <a:lstStyle/>
        <a:p>
          <a:endParaRPr lang="es-ES"/>
        </a:p>
      </dgm:t>
    </dgm:pt>
    <dgm:pt modelId="{EB9F51A8-2916-4982-A5C2-9C079CDB5331}" type="pres">
      <dgm:prSet presAssocID="{CE8880A5-9800-4AA5-B4FF-1910265C307C}" presName="textNode" presStyleLbl="bgShp" presStyleIdx="2" presStyleCnt="3"/>
      <dgm:spPr/>
      <dgm:t>
        <a:bodyPr/>
        <a:lstStyle/>
        <a:p>
          <a:endParaRPr lang="es-ES"/>
        </a:p>
      </dgm:t>
    </dgm:pt>
    <dgm:pt modelId="{D2AEE7CD-EF8A-4E9D-9527-F1963FEE3E0F}" type="pres">
      <dgm:prSet presAssocID="{CE8880A5-9800-4AA5-B4FF-1910265C307C}" presName="compChildNode" presStyleCnt="0"/>
      <dgm:spPr/>
      <dgm:t>
        <a:bodyPr/>
        <a:lstStyle/>
        <a:p>
          <a:endParaRPr lang="es-PE"/>
        </a:p>
      </dgm:t>
    </dgm:pt>
    <dgm:pt modelId="{D84D8227-7000-4E9A-8BA1-7FB347C89849}" type="pres">
      <dgm:prSet presAssocID="{CE8880A5-9800-4AA5-B4FF-1910265C307C}" presName="theInnerList" presStyleCnt="0"/>
      <dgm:spPr/>
      <dgm:t>
        <a:bodyPr/>
        <a:lstStyle/>
        <a:p>
          <a:endParaRPr lang="es-PE"/>
        </a:p>
      </dgm:t>
    </dgm:pt>
    <dgm:pt modelId="{C5FBBC83-30B2-4522-AF62-9D9C6758EF8E}" type="pres">
      <dgm:prSet presAssocID="{7159C53C-A32B-4994-8A60-AE7D6D9AD75E}" presName="childNode" presStyleLbl="node1" presStyleIdx="2" presStyleCnt="3" custScaleY="56130" custLinFactNeighborX="-7856" custLinFactNeighborY="-58564">
        <dgm:presLayoutVars>
          <dgm:bulletEnabled val="1"/>
        </dgm:presLayoutVars>
      </dgm:prSet>
      <dgm:spPr/>
      <dgm:t>
        <a:bodyPr/>
        <a:lstStyle/>
        <a:p>
          <a:endParaRPr lang="es-ES"/>
        </a:p>
      </dgm:t>
    </dgm:pt>
  </dgm:ptLst>
  <dgm:cxnLst>
    <dgm:cxn modelId="{A2AFB058-C073-44ED-A6B7-DB24194695F0}" type="presOf" srcId="{7159C53C-A32B-4994-8A60-AE7D6D9AD75E}" destId="{C5FBBC83-30B2-4522-AF62-9D9C6758EF8E}" srcOrd="0" destOrd="0" presId="urn:microsoft.com/office/officeart/2005/8/layout/lProcess2"/>
    <dgm:cxn modelId="{30BCDAE9-0DE3-4349-BCFE-89E6D463652E}" type="presOf" srcId="{4966E16A-02F8-425A-B22A-289F2E813FAA}" destId="{6FA960F6-88A9-4F5D-8E70-C61914398626}" srcOrd="0" destOrd="0" presId="urn:microsoft.com/office/officeart/2005/8/layout/lProcess2"/>
    <dgm:cxn modelId="{74EFA0F5-C809-4F94-98B4-65F25469AB8B}" srcId="{4966E16A-02F8-425A-B22A-289F2E813FAA}" destId="{F66FB3F4-8DBF-4EA8-A44B-D2083D1AB6B4}" srcOrd="0" destOrd="0" parTransId="{C445E067-03A9-4950-85CD-8C36D8679C60}" sibTransId="{F7747DEB-21C1-4A07-8A0D-C64094E13271}"/>
    <dgm:cxn modelId="{416F2C90-F23A-4015-82C5-86AAC9E707E3}" type="presOf" srcId="{CE8880A5-9800-4AA5-B4FF-1910265C307C}" destId="{52839992-DD05-4FEF-8BFF-B66CB8BD39BA}" srcOrd="0" destOrd="0" presId="urn:microsoft.com/office/officeart/2005/8/layout/lProcess2"/>
    <dgm:cxn modelId="{8F72A83F-F714-436C-8609-9C242AD21EE3}" type="presOf" srcId="{0F9859DB-7679-44C5-8985-8B1A61F67599}" destId="{B814C055-D6EB-45D4-B84F-227266DED5D3}" srcOrd="0" destOrd="0" presId="urn:microsoft.com/office/officeart/2005/8/layout/lProcess2"/>
    <dgm:cxn modelId="{4CAF61B2-22B0-43B2-9F85-4052CEC53132}" type="presOf" srcId="{CBFFFE6B-DE81-4F8A-91AB-0F8C1A76C4E2}" destId="{FD4C63E8-D2E8-4333-B2E9-4DB0307BE664}" srcOrd="1" destOrd="0" presId="urn:microsoft.com/office/officeart/2005/8/layout/lProcess2"/>
    <dgm:cxn modelId="{07459C63-83E5-4BF8-AAF3-09F04E6A76EB}" srcId="{0F9859DB-7679-44C5-8985-8B1A61F67599}" destId="{CE8880A5-9800-4AA5-B4FF-1910265C307C}" srcOrd="2" destOrd="0" parTransId="{E10629A4-8A73-48E4-8E2A-498EF948F654}" sibTransId="{7A303D8E-93F4-49A2-B649-E0BC286FE793}"/>
    <dgm:cxn modelId="{5DD15923-DC2B-4CD5-8389-6EE609B98F2C}" type="presOf" srcId="{CBFFFE6B-DE81-4F8A-91AB-0F8C1A76C4E2}" destId="{4C9FDFC6-504C-4402-AAF2-ECD9120160D6}" srcOrd="0" destOrd="0" presId="urn:microsoft.com/office/officeart/2005/8/layout/lProcess2"/>
    <dgm:cxn modelId="{33E498E4-22C3-4431-90A3-4B52DC391BA7}" type="presOf" srcId="{30FA62B0-C8F5-490D-98C2-FC423C06DDA4}" destId="{F80701B3-5FFD-48A3-B7B6-FA79C1DE0059}" srcOrd="0" destOrd="0" presId="urn:microsoft.com/office/officeart/2005/8/layout/lProcess2"/>
    <dgm:cxn modelId="{95F2B4B3-19DD-48FB-9EB3-6A47FA72722D}" srcId="{0F9859DB-7679-44C5-8985-8B1A61F67599}" destId="{4966E16A-02F8-425A-B22A-289F2E813FAA}" srcOrd="0" destOrd="0" parTransId="{B6F58BAF-535F-4AE7-9FB9-52F601282624}" sibTransId="{B6834833-34FC-402A-876C-0BA93DDDB97A}"/>
    <dgm:cxn modelId="{C60DECD7-7151-4C4D-8532-A36FBBEDD5CB}" srcId="{0F9859DB-7679-44C5-8985-8B1A61F67599}" destId="{CBFFFE6B-DE81-4F8A-91AB-0F8C1A76C4E2}" srcOrd="1" destOrd="0" parTransId="{1BBE3746-DD94-45FF-8CD3-A20CE2C0275E}" sibTransId="{C8A9C3E8-D237-4043-A686-84BB343180DC}"/>
    <dgm:cxn modelId="{DD9443AF-0E46-404A-9BEA-B917A28AB3C5}" srcId="{CE8880A5-9800-4AA5-B4FF-1910265C307C}" destId="{7159C53C-A32B-4994-8A60-AE7D6D9AD75E}" srcOrd="0" destOrd="0" parTransId="{EC76DA7B-0B25-43E3-8860-9A42802BF046}" sibTransId="{10547972-BADF-47FA-96EC-EDC7E1B9C323}"/>
    <dgm:cxn modelId="{084CE686-983B-471C-B797-E4ADE12E1ABA}" type="presOf" srcId="{F66FB3F4-8DBF-4EA8-A44B-D2083D1AB6B4}" destId="{4E47E2BD-5735-425A-B691-B8B632D681B3}" srcOrd="0" destOrd="0" presId="urn:microsoft.com/office/officeart/2005/8/layout/lProcess2"/>
    <dgm:cxn modelId="{5D84700D-F67B-4C0D-A96B-E864E88C5FE9}" type="presOf" srcId="{4966E16A-02F8-425A-B22A-289F2E813FAA}" destId="{CBCBB025-CF24-4997-BFA8-5E7CC14FC46C}" srcOrd="1" destOrd="0" presId="urn:microsoft.com/office/officeart/2005/8/layout/lProcess2"/>
    <dgm:cxn modelId="{776FAFF8-3177-4EBD-8B24-7651B90174E1}" type="presOf" srcId="{CE8880A5-9800-4AA5-B4FF-1910265C307C}" destId="{EB9F51A8-2916-4982-A5C2-9C079CDB5331}" srcOrd="1" destOrd="0" presId="urn:microsoft.com/office/officeart/2005/8/layout/lProcess2"/>
    <dgm:cxn modelId="{E12F0D8A-A02C-4FDC-BE4F-05663218E7E7}" srcId="{CBFFFE6B-DE81-4F8A-91AB-0F8C1A76C4E2}" destId="{30FA62B0-C8F5-490D-98C2-FC423C06DDA4}" srcOrd="0" destOrd="0" parTransId="{53977374-86D3-4BCC-80A6-5C2C354DCAF3}" sibTransId="{737BD25A-163C-47F1-8FCF-67F10B14F3F5}"/>
    <dgm:cxn modelId="{BA87B4D3-02C0-4327-A15A-0978656096C6}" type="presParOf" srcId="{B814C055-D6EB-45D4-B84F-227266DED5D3}" destId="{B5CD1010-DF0F-453A-BFD0-B38A894CF3FC}" srcOrd="0" destOrd="0" presId="urn:microsoft.com/office/officeart/2005/8/layout/lProcess2"/>
    <dgm:cxn modelId="{9A10CC6E-B939-46AD-85C4-F519AFBB9C1B}" type="presParOf" srcId="{B5CD1010-DF0F-453A-BFD0-B38A894CF3FC}" destId="{6FA960F6-88A9-4F5D-8E70-C61914398626}" srcOrd="0" destOrd="0" presId="urn:microsoft.com/office/officeart/2005/8/layout/lProcess2"/>
    <dgm:cxn modelId="{6D8CDCE3-D71E-4C8A-96F0-820D2BAF6E9C}" type="presParOf" srcId="{B5CD1010-DF0F-453A-BFD0-B38A894CF3FC}" destId="{CBCBB025-CF24-4997-BFA8-5E7CC14FC46C}" srcOrd="1" destOrd="0" presId="urn:microsoft.com/office/officeart/2005/8/layout/lProcess2"/>
    <dgm:cxn modelId="{03BF595B-AA29-4C7E-9BB5-97C92A8586D3}" type="presParOf" srcId="{B5CD1010-DF0F-453A-BFD0-B38A894CF3FC}" destId="{81CE1843-0477-4DED-ACDE-50D773557ACB}" srcOrd="2" destOrd="0" presId="urn:microsoft.com/office/officeart/2005/8/layout/lProcess2"/>
    <dgm:cxn modelId="{6DBF681F-726A-4B9B-B611-D146A8D345A5}" type="presParOf" srcId="{81CE1843-0477-4DED-ACDE-50D773557ACB}" destId="{CC8EC0CA-B755-4F62-B5EF-7C0966CCF1A0}" srcOrd="0" destOrd="0" presId="urn:microsoft.com/office/officeart/2005/8/layout/lProcess2"/>
    <dgm:cxn modelId="{536DABBA-008E-4092-A74F-6FF06C62CADB}" type="presParOf" srcId="{CC8EC0CA-B755-4F62-B5EF-7C0966CCF1A0}" destId="{4E47E2BD-5735-425A-B691-B8B632D681B3}" srcOrd="0" destOrd="0" presId="urn:microsoft.com/office/officeart/2005/8/layout/lProcess2"/>
    <dgm:cxn modelId="{4DA414E6-C9E2-48EB-9D69-85724AE8EDF7}" type="presParOf" srcId="{B814C055-D6EB-45D4-B84F-227266DED5D3}" destId="{59EB2C59-4B34-4B71-BC34-22A273F43D46}" srcOrd="1" destOrd="0" presId="urn:microsoft.com/office/officeart/2005/8/layout/lProcess2"/>
    <dgm:cxn modelId="{5EEF6371-2739-419F-B7FA-FCC0D26BA672}" type="presParOf" srcId="{B814C055-D6EB-45D4-B84F-227266DED5D3}" destId="{4141FF03-FBDD-49E6-BADF-417E861926BE}" srcOrd="2" destOrd="0" presId="urn:microsoft.com/office/officeart/2005/8/layout/lProcess2"/>
    <dgm:cxn modelId="{7233D7E2-617C-4689-BC20-97CDDE8229D8}" type="presParOf" srcId="{4141FF03-FBDD-49E6-BADF-417E861926BE}" destId="{4C9FDFC6-504C-4402-AAF2-ECD9120160D6}" srcOrd="0" destOrd="0" presId="urn:microsoft.com/office/officeart/2005/8/layout/lProcess2"/>
    <dgm:cxn modelId="{37D5A5EB-44E7-459A-A6F5-04385D64EE84}" type="presParOf" srcId="{4141FF03-FBDD-49E6-BADF-417E861926BE}" destId="{FD4C63E8-D2E8-4333-B2E9-4DB0307BE664}" srcOrd="1" destOrd="0" presId="urn:microsoft.com/office/officeart/2005/8/layout/lProcess2"/>
    <dgm:cxn modelId="{1A917566-725C-4C50-A64E-3C0F80EB8749}" type="presParOf" srcId="{4141FF03-FBDD-49E6-BADF-417E861926BE}" destId="{B79D3E48-2ABA-4C44-82F8-4AC0F884B69C}" srcOrd="2" destOrd="0" presId="urn:microsoft.com/office/officeart/2005/8/layout/lProcess2"/>
    <dgm:cxn modelId="{498F1F29-0978-45D3-96CA-5370120D07F0}" type="presParOf" srcId="{B79D3E48-2ABA-4C44-82F8-4AC0F884B69C}" destId="{6BFC18DF-EDC1-47FE-B7FE-619D035CF0AF}" srcOrd="0" destOrd="0" presId="urn:microsoft.com/office/officeart/2005/8/layout/lProcess2"/>
    <dgm:cxn modelId="{DE887BC2-45A4-4D2C-9507-6AD111B0CC50}" type="presParOf" srcId="{6BFC18DF-EDC1-47FE-B7FE-619D035CF0AF}" destId="{F80701B3-5FFD-48A3-B7B6-FA79C1DE0059}" srcOrd="0" destOrd="0" presId="urn:microsoft.com/office/officeart/2005/8/layout/lProcess2"/>
    <dgm:cxn modelId="{40B389C0-1CAB-41E6-ADAC-BCAADAF44C20}" type="presParOf" srcId="{B814C055-D6EB-45D4-B84F-227266DED5D3}" destId="{D90B298D-0E60-4080-95B7-5310C62EB06C}" srcOrd="3" destOrd="0" presId="urn:microsoft.com/office/officeart/2005/8/layout/lProcess2"/>
    <dgm:cxn modelId="{1BDFEADD-45E0-4F61-9325-EED36BBFE77E}" type="presParOf" srcId="{B814C055-D6EB-45D4-B84F-227266DED5D3}" destId="{FA74CED1-8D3C-4C4F-9194-3A767BD916F5}" srcOrd="4" destOrd="0" presId="urn:microsoft.com/office/officeart/2005/8/layout/lProcess2"/>
    <dgm:cxn modelId="{9B59ADCD-ADFC-45F5-98EC-2D7CD27AB85F}" type="presParOf" srcId="{FA74CED1-8D3C-4C4F-9194-3A767BD916F5}" destId="{52839992-DD05-4FEF-8BFF-B66CB8BD39BA}" srcOrd="0" destOrd="0" presId="urn:microsoft.com/office/officeart/2005/8/layout/lProcess2"/>
    <dgm:cxn modelId="{B74A043C-BDF3-4774-8BCA-5E91922F72E5}" type="presParOf" srcId="{FA74CED1-8D3C-4C4F-9194-3A767BD916F5}" destId="{EB9F51A8-2916-4982-A5C2-9C079CDB5331}" srcOrd="1" destOrd="0" presId="urn:microsoft.com/office/officeart/2005/8/layout/lProcess2"/>
    <dgm:cxn modelId="{AC72D6BC-9BCF-4D36-AA08-2F5DFE93AB78}" type="presParOf" srcId="{FA74CED1-8D3C-4C4F-9194-3A767BD916F5}" destId="{D2AEE7CD-EF8A-4E9D-9527-F1963FEE3E0F}" srcOrd="2" destOrd="0" presId="urn:microsoft.com/office/officeart/2005/8/layout/lProcess2"/>
    <dgm:cxn modelId="{973ECDF8-BE6E-433E-9C2E-7FF3EC12A0AA}" type="presParOf" srcId="{D2AEE7CD-EF8A-4E9D-9527-F1963FEE3E0F}" destId="{D84D8227-7000-4E9A-8BA1-7FB347C89849}" srcOrd="0" destOrd="0" presId="urn:microsoft.com/office/officeart/2005/8/layout/lProcess2"/>
    <dgm:cxn modelId="{262668E2-C27E-45A5-83DF-1FF0757E3032}" type="presParOf" srcId="{D84D8227-7000-4E9A-8BA1-7FB347C89849}" destId="{C5FBBC83-30B2-4522-AF62-9D9C6758EF8E}" srcOrd="0"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336B4B-D77A-4604-996D-8039E99017C4}" type="doc">
      <dgm:prSet loTypeId="urn:microsoft.com/office/officeart/2005/8/layout/vList2" loCatId="list" qsTypeId="urn:microsoft.com/office/officeart/2005/8/quickstyle/3d2" qsCatId="3D" csTypeId="urn:microsoft.com/office/officeart/2005/8/colors/accent6_1" csCatId="accent6" phldr="1"/>
      <dgm:spPr/>
      <dgm:t>
        <a:bodyPr/>
        <a:lstStyle/>
        <a:p>
          <a:endParaRPr lang="es-ES"/>
        </a:p>
      </dgm:t>
    </dgm:pt>
    <dgm:pt modelId="{88BCA1AF-C01B-419D-B315-1515DAF25AA5}">
      <dgm:prSet phldrT="[Texto]" custT="1"/>
      <dgm:spPr/>
      <dgm:t>
        <a:bodyPr/>
        <a:lstStyle/>
        <a:p>
          <a:pPr algn="ctr"/>
          <a:r>
            <a:rPr lang="es-ES" sz="2500" b="1" dirty="0" smtClean="0"/>
            <a:t>ARBITRAJE EN COMPRAS PÚBLICAS</a:t>
          </a:r>
          <a:endParaRPr lang="es-ES" sz="2500" b="1" dirty="0"/>
        </a:p>
      </dgm:t>
    </dgm:pt>
    <dgm:pt modelId="{0CC9C805-3F60-42D0-9B2C-F49DE810CDDD}" type="parTrans" cxnId="{DD4F4F47-8E34-4DDC-B12B-3560C19F294C}">
      <dgm:prSet/>
      <dgm:spPr/>
      <dgm:t>
        <a:bodyPr/>
        <a:lstStyle/>
        <a:p>
          <a:endParaRPr lang="es-ES"/>
        </a:p>
      </dgm:t>
    </dgm:pt>
    <dgm:pt modelId="{DBDDEB88-B368-44B1-9791-87BE6001BC21}" type="sibTrans" cxnId="{DD4F4F47-8E34-4DDC-B12B-3560C19F294C}">
      <dgm:prSet/>
      <dgm:spPr/>
      <dgm:t>
        <a:bodyPr/>
        <a:lstStyle/>
        <a:p>
          <a:endParaRPr lang="es-ES"/>
        </a:p>
      </dgm:t>
    </dgm:pt>
    <dgm:pt modelId="{2FF90100-B832-442C-827B-B0E02D636ED6}" type="pres">
      <dgm:prSet presAssocID="{69336B4B-D77A-4604-996D-8039E99017C4}" presName="linear" presStyleCnt="0">
        <dgm:presLayoutVars>
          <dgm:animLvl val="lvl"/>
          <dgm:resizeHandles val="exact"/>
        </dgm:presLayoutVars>
      </dgm:prSet>
      <dgm:spPr/>
      <dgm:t>
        <a:bodyPr/>
        <a:lstStyle/>
        <a:p>
          <a:endParaRPr lang="es-ES"/>
        </a:p>
      </dgm:t>
    </dgm:pt>
    <dgm:pt modelId="{BCF4437E-F5E2-442E-9DB2-F16C173AE2D4}" type="pres">
      <dgm:prSet presAssocID="{88BCA1AF-C01B-419D-B315-1515DAF25AA5}" presName="parentText" presStyleLbl="node1" presStyleIdx="0" presStyleCnt="1" custScaleY="70452" custLinFactX="-4638" custLinFactNeighborX="-100000" custLinFactNeighborY="-37832">
        <dgm:presLayoutVars>
          <dgm:chMax val="0"/>
          <dgm:bulletEnabled val="1"/>
        </dgm:presLayoutVars>
      </dgm:prSet>
      <dgm:spPr/>
      <dgm:t>
        <a:bodyPr/>
        <a:lstStyle/>
        <a:p>
          <a:endParaRPr lang="es-ES"/>
        </a:p>
      </dgm:t>
    </dgm:pt>
  </dgm:ptLst>
  <dgm:cxnLst>
    <dgm:cxn modelId="{C0CB2463-CA52-464B-B411-9129D2F3C6CC}" type="presOf" srcId="{88BCA1AF-C01B-419D-B315-1515DAF25AA5}" destId="{BCF4437E-F5E2-442E-9DB2-F16C173AE2D4}" srcOrd="0" destOrd="0" presId="urn:microsoft.com/office/officeart/2005/8/layout/vList2"/>
    <dgm:cxn modelId="{DD4F4F47-8E34-4DDC-B12B-3560C19F294C}" srcId="{69336B4B-D77A-4604-996D-8039E99017C4}" destId="{88BCA1AF-C01B-419D-B315-1515DAF25AA5}" srcOrd="0" destOrd="0" parTransId="{0CC9C805-3F60-42D0-9B2C-F49DE810CDDD}" sibTransId="{DBDDEB88-B368-44B1-9791-87BE6001BC21}"/>
    <dgm:cxn modelId="{EEDAE3BB-5B61-48CC-97A9-41E5850C29CD}" type="presOf" srcId="{69336B4B-D77A-4604-996D-8039E99017C4}" destId="{2FF90100-B832-442C-827B-B0E02D636ED6}" srcOrd="0" destOrd="0" presId="urn:microsoft.com/office/officeart/2005/8/layout/vList2"/>
    <dgm:cxn modelId="{67F78D2D-EB85-498E-9A47-0EDF9F0FEFF3}" type="presParOf" srcId="{2FF90100-B832-442C-827B-B0E02D636ED6}" destId="{BCF4437E-F5E2-442E-9DB2-F16C173AE2D4}"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E8310A-F8D2-4749-8A28-570A0D47219B}" type="doc">
      <dgm:prSet loTypeId="urn:microsoft.com/office/officeart/2005/8/layout/hProcess3" loCatId="process" qsTypeId="urn:microsoft.com/office/officeart/2005/8/quickstyle/simple2" qsCatId="simple" csTypeId="urn:microsoft.com/office/officeart/2005/8/colors/accent6_5" csCatId="accent6" phldr="0"/>
      <dgm:spPr/>
    </dgm:pt>
    <dgm:pt modelId="{03B09D03-487D-4BC3-8693-90904C70960C}" type="pres">
      <dgm:prSet presAssocID="{C1E8310A-F8D2-4749-8A28-570A0D47219B}" presName="Name0" presStyleCnt="0">
        <dgm:presLayoutVars>
          <dgm:dir/>
          <dgm:animLvl val="lvl"/>
          <dgm:resizeHandles val="exact"/>
        </dgm:presLayoutVars>
      </dgm:prSet>
      <dgm:spPr/>
    </dgm:pt>
    <dgm:pt modelId="{21250E6A-09F8-4A4B-B3ED-2E945A9B5DCC}" type="pres">
      <dgm:prSet presAssocID="{C1E8310A-F8D2-4749-8A28-570A0D47219B}" presName="dummy" presStyleCnt="0"/>
      <dgm:spPr/>
    </dgm:pt>
    <dgm:pt modelId="{C92BA831-A27B-4F5E-9A3C-0AF653D51EC8}" type="pres">
      <dgm:prSet presAssocID="{C1E8310A-F8D2-4749-8A28-570A0D47219B}" presName="linH" presStyleCnt="0"/>
      <dgm:spPr/>
    </dgm:pt>
    <dgm:pt modelId="{79A72B9F-FC1E-4475-8547-F17B2E87E86E}" type="pres">
      <dgm:prSet presAssocID="{C1E8310A-F8D2-4749-8A28-570A0D47219B}" presName="padding1" presStyleCnt="0"/>
      <dgm:spPr/>
    </dgm:pt>
    <dgm:pt modelId="{59A1716E-FE8D-4DA2-8222-CB4E7708507A}" type="pres">
      <dgm:prSet presAssocID="{C1E8310A-F8D2-4749-8A28-570A0D47219B}" presName="padding2" presStyleCnt="0"/>
      <dgm:spPr/>
    </dgm:pt>
    <dgm:pt modelId="{9749B8A0-0BA5-4E36-ABAC-E699D4DBED85}" type="pres">
      <dgm:prSet presAssocID="{C1E8310A-F8D2-4749-8A28-570A0D47219B}" presName="negArrow" presStyleCnt="0"/>
      <dgm:spPr/>
    </dgm:pt>
    <dgm:pt modelId="{D60140BD-A26C-41BA-9B91-FD60A4F054A2}" type="pres">
      <dgm:prSet presAssocID="{C1E8310A-F8D2-4749-8A28-570A0D47219B}" presName="backgroundArrow" presStyleLbl="node1" presStyleIdx="0" presStyleCnt="1" custAng="5400000" custLinFactNeighborX="-24659" custLinFactNeighborY="19299"/>
      <dgm:spPr/>
      <dgm:t>
        <a:bodyPr/>
        <a:lstStyle/>
        <a:p>
          <a:endParaRPr lang="es-PE"/>
        </a:p>
      </dgm:t>
    </dgm:pt>
  </dgm:ptLst>
  <dgm:cxnLst>
    <dgm:cxn modelId="{535D8C24-93F0-4C5D-AE17-FACB000FDB19}" type="presOf" srcId="{C1E8310A-F8D2-4749-8A28-570A0D47219B}" destId="{03B09D03-487D-4BC3-8693-90904C70960C}" srcOrd="0" destOrd="0" presId="urn:microsoft.com/office/officeart/2005/8/layout/hProcess3"/>
    <dgm:cxn modelId="{83D7184D-7D8F-4960-B9D1-9547BB28D647}" type="presParOf" srcId="{03B09D03-487D-4BC3-8693-90904C70960C}" destId="{21250E6A-09F8-4A4B-B3ED-2E945A9B5DCC}" srcOrd="0" destOrd="0" presId="urn:microsoft.com/office/officeart/2005/8/layout/hProcess3"/>
    <dgm:cxn modelId="{2D49876F-722F-40BF-A9D9-C1A8CFC0B708}" type="presParOf" srcId="{03B09D03-487D-4BC3-8693-90904C70960C}" destId="{C92BA831-A27B-4F5E-9A3C-0AF653D51EC8}" srcOrd="1" destOrd="0" presId="urn:microsoft.com/office/officeart/2005/8/layout/hProcess3"/>
    <dgm:cxn modelId="{4821AC2A-3BA5-4E58-9F44-1F6F0CCD987E}" type="presParOf" srcId="{C92BA831-A27B-4F5E-9A3C-0AF653D51EC8}" destId="{79A72B9F-FC1E-4475-8547-F17B2E87E86E}" srcOrd="0" destOrd="0" presId="urn:microsoft.com/office/officeart/2005/8/layout/hProcess3"/>
    <dgm:cxn modelId="{1664F28A-2560-4F24-AEF8-C085633A66EF}" type="presParOf" srcId="{C92BA831-A27B-4F5E-9A3C-0AF653D51EC8}" destId="{59A1716E-FE8D-4DA2-8222-CB4E7708507A}" srcOrd="1" destOrd="0" presId="urn:microsoft.com/office/officeart/2005/8/layout/hProcess3"/>
    <dgm:cxn modelId="{54DBDC8D-516D-4BB5-AED5-F5523639F821}" type="presParOf" srcId="{C92BA831-A27B-4F5E-9A3C-0AF653D51EC8}" destId="{9749B8A0-0BA5-4E36-ABAC-E699D4DBED85}" srcOrd="2" destOrd="0" presId="urn:microsoft.com/office/officeart/2005/8/layout/hProcess3"/>
    <dgm:cxn modelId="{7652B927-4197-4AB7-8188-82A6C37BF8CC}" type="presParOf" srcId="{C92BA831-A27B-4F5E-9A3C-0AF653D51EC8}" destId="{D60140BD-A26C-41BA-9B91-FD60A4F054A2}" srcOrd="3" destOrd="0" presId="urn:microsoft.com/office/officeart/2005/8/layout/hProcess3"/>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D1AD29-2BBF-4BDA-8148-81784CC26332}"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es-ES"/>
        </a:p>
      </dgm:t>
    </dgm:pt>
    <dgm:pt modelId="{3681A9EC-87D0-41E0-8716-B598969EBF0B}">
      <dgm:prSet phldrT="[Texto]"/>
      <dgm:spPr/>
      <dgm:t>
        <a:bodyPr/>
        <a:lstStyle/>
        <a:p>
          <a:r>
            <a:rPr lang="es-ES" dirty="0" smtClean="0"/>
            <a:t>Contribuye al dinamismo de las compras públicas</a:t>
          </a:r>
          <a:endParaRPr lang="es-ES" dirty="0"/>
        </a:p>
      </dgm:t>
    </dgm:pt>
    <dgm:pt modelId="{4296E3B4-D7A1-4EE9-8735-E3F0D949AB13}" type="parTrans" cxnId="{B1C1FC40-7903-44F5-B450-BF336D4DAF33}">
      <dgm:prSet/>
      <dgm:spPr/>
      <dgm:t>
        <a:bodyPr/>
        <a:lstStyle/>
        <a:p>
          <a:endParaRPr lang="es-ES"/>
        </a:p>
      </dgm:t>
    </dgm:pt>
    <dgm:pt modelId="{BE5FF45F-2F48-410E-8BB1-7529907069A9}" type="sibTrans" cxnId="{B1C1FC40-7903-44F5-B450-BF336D4DAF33}">
      <dgm:prSet/>
      <dgm:spPr/>
      <dgm:t>
        <a:bodyPr/>
        <a:lstStyle/>
        <a:p>
          <a:endParaRPr lang="es-ES"/>
        </a:p>
      </dgm:t>
    </dgm:pt>
    <dgm:pt modelId="{AB001BA9-1089-41D5-870C-241E6E9A0C47}" type="pres">
      <dgm:prSet presAssocID="{FCD1AD29-2BBF-4BDA-8148-81784CC26332}" presName="cycle" presStyleCnt="0">
        <dgm:presLayoutVars>
          <dgm:chMax val="1"/>
          <dgm:dir/>
          <dgm:animLvl val="ctr"/>
          <dgm:resizeHandles val="exact"/>
        </dgm:presLayoutVars>
      </dgm:prSet>
      <dgm:spPr/>
      <dgm:t>
        <a:bodyPr/>
        <a:lstStyle/>
        <a:p>
          <a:endParaRPr lang="es-ES"/>
        </a:p>
      </dgm:t>
    </dgm:pt>
    <dgm:pt modelId="{D25FA8BA-7119-4E15-A7D8-512AF8BF550D}" type="pres">
      <dgm:prSet presAssocID="{3681A9EC-87D0-41E0-8716-B598969EBF0B}" presName="centerShape" presStyleLbl="node0" presStyleIdx="0" presStyleCnt="1"/>
      <dgm:spPr/>
      <dgm:t>
        <a:bodyPr/>
        <a:lstStyle/>
        <a:p>
          <a:endParaRPr lang="es-ES"/>
        </a:p>
      </dgm:t>
    </dgm:pt>
  </dgm:ptLst>
  <dgm:cxnLst>
    <dgm:cxn modelId="{D74DB12C-59F3-43D8-AB08-9CA91AB99544}" type="presOf" srcId="{FCD1AD29-2BBF-4BDA-8148-81784CC26332}" destId="{AB001BA9-1089-41D5-870C-241E6E9A0C47}" srcOrd="0" destOrd="0" presId="urn:microsoft.com/office/officeart/2005/8/layout/radial4"/>
    <dgm:cxn modelId="{FA4E6EE3-3300-4741-B3F8-D57CC5CEFDAD}" type="presOf" srcId="{3681A9EC-87D0-41E0-8716-B598969EBF0B}" destId="{D25FA8BA-7119-4E15-A7D8-512AF8BF550D}" srcOrd="0" destOrd="0" presId="urn:microsoft.com/office/officeart/2005/8/layout/radial4"/>
    <dgm:cxn modelId="{B1C1FC40-7903-44F5-B450-BF336D4DAF33}" srcId="{FCD1AD29-2BBF-4BDA-8148-81784CC26332}" destId="{3681A9EC-87D0-41E0-8716-B598969EBF0B}" srcOrd="0" destOrd="0" parTransId="{4296E3B4-D7A1-4EE9-8735-E3F0D949AB13}" sibTransId="{BE5FF45F-2F48-410E-8BB1-7529907069A9}"/>
    <dgm:cxn modelId="{17208F7F-BB11-41BA-8192-255093C4D975}" type="presParOf" srcId="{AB001BA9-1089-41D5-870C-241E6E9A0C47}" destId="{D25FA8BA-7119-4E15-A7D8-512AF8BF550D}" srcOrd="0" destOrd="0" presId="urn:microsoft.com/office/officeart/2005/8/layout/radial4"/>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D1AD29-2BBF-4BDA-8148-81784CC26332}"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es-ES"/>
        </a:p>
      </dgm:t>
    </dgm:pt>
    <dgm:pt modelId="{3681A9EC-87D0-41E0-8716-B598969EBF0B}">
      <dgm:prSet phldrT="[Texto]" custT="1"/>
      <dgm:spPr/>
      <dgm:t>
        <a:bodyPr/>
        <a:lstStyle/>
        <a:p>
          <a:r>
            <a:rPr lang="es-ES" sz="1800" dirty="0" smtClean="0"/>
            <a:t>Eficiencia del gasto público</a:t>
          </a:r>
          <a:endParaRPr lang="es-ES" sz="1800" dirty="0"/>
        </a:p>
      </dgm:t>
    </dgm:pt>
    <dgm:pt modelId="{4296E3B4-D7A1-4EE9-8735-E3F0D949AB13}" type="parTrans" cxnId="{B1C1FC40-7903-44F5-B450-BF336D4DAF33}">
      <dgm:prSet/>
      <dgm:spPr/>
      <dgm:t>
        <a:bodyPr/>
        <a:lstStyle/>
        <a:p>
          <a:endParaRPr lang="es-ES"/>
        </a:p>
      </dgm:t>
    </dgm:pt>
    <dgm:pt modelId="{BE5FF45F-2F48-410E-8BB1-7529907069A9}" type="sibTrans" cxnId="{B1C1FC40-7903-44F5-B450-BF336D4DAF33}">
      <dgm:prSet/>
      <dgm:spPr/>
      <dgm:t>
        <a:bodyPr/>
        <a:lstStyle/>
        <a:p>
          <a:endParaRPr lang="es-ES"/>
        </a:p>
      </dgm:t>
    </dgm:pt>
    <dgm:pt modelId="{AB001BA9-1089-41D5-870C-241E6E9A0C47}" type="pres">
      <dgm:prSet presAssocID="{FCD1AD29-2BBF-4BDA-8148-81784CC26332}" presName="cycle" presStyleCnt="0">
        <dgm:presLayoutVars>
          <dgm:chMax val="1"/>
          <dgm:dir/>
          <dgm:animLvl val="ctr"/>
          <dgm:resizeHandles val="exact"/>
        </dgm:presLayoutVars>
      </dgm:prSet>
      <dgm:spPr/>
      <dgm:t>
        <a:bodyPr/>
        <a:lstStyle/>
        <a:p>
          <a:endParaRPr lang="es-ES"/>
        </a:p>
      </dgm:t>
    </dgm:pt>
    <dgm:pt modelId="{D25FA8BA-7119-4E15-A7D8-512AF8BF550D}" type="pres">
      <dgm:prSet presAssocID="{3681A9EC-87D0-41E0-8716-B598969EBF0B}" presName="centerShape" presStyleLbl="node0" presStyleIdx="0" presStyleCnt="1"/>
      <dgm:spPr/>
      <dgm:t>
        <a:bodyPr/>
        <a:lstStyle/>
        <a:p>
          <a:endParaRPr lang="es-ES"/>
        </a:p>
      </dgm:t>
    </dgm:pt>
  </dgm:ptLst>
  <dgm:cxnLst>
    <dgm:cxn modelId="{AD479DB9-96AA-40A2-8D97-21076B6C0053}" type="presOf" srcId="{3681A9EC-87D0-41E0-8716-B598969EBF0B}" destId="{D25FA8BA-7119-4E15-A7D8-512AF8BF550D}" srcOrd="0" destOrd="0" presId="urn:microsoft.com/office/officeart/2005/8/layout/radial4"/>
    <dgm:cxn modelId="{B1C1FC40-7903-44F5-B450-BF336D4DAF33}" srcId="{FCD1AD29-2BBF-4BDA-8148-81784CC26332}" destId="{3681A9EC-87D0-41E0-8716-B598969EBF0B}" srcOrd="0" destOrd="0" parTransId="{4296E3B4-D7A1-4EE9-8735-E3F0D949AB13}" sibTransId="{BE5FF45F-2F48-410E-8BB1-7529907069A9}"/>
    <dgm:cxn modelId="{02C9112C-A10E-4D68-825F-AAD3C2569D88}" type="presOf" srcId="{FCD1AD29-2BBF-4BDA-8148-81784CC26332}" destId="{AB001BA9-1089-41D5-870C-241E6E9A0C47}" srcOrd="0" destOrd="0" presId="urn:microsoft.com/office/officeart/2005/8/layout/radial4"/>
    <dgm:cxn modelId="{5FE49CC5-D68F-4B3E-8476-BF352FD176A8}" type="presParOf" srcId="{AB001BA9-1089-41D5-870C-241E6E9A0C47}" destId="{D25FA8BA-7119-4E15-A7D8-512AF8BF550D}" srcOrd="0" destOrd="0" presId="urn:microsoft.com/office/officeart/2005/8/layout/radial4"/>
  </dgm:cxnLst>
  <dgm:bg>
    <a:noFill/>
  </dgm:bg>
  <dgm:whole/>
  <dgm:extLst>
    <a:ext uri="http://schemas.microsoft.com/office/drawing/2008/diagram">
      <dsp:dataModelExt xmlns:dsp="http://schemas.microsoft.com/office/drawing/2008/diagram" xmlns="" relId="rId2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E330C7-0043-4013-82E4-9123580D5283}" type="doc">
      <dgm:prSet loTypeId="urn:microsoft.com/office/officeart/2005/8/layout/radial4" loCatId="relationship" qsTypeId="urn:microsoft.com/office/officeart/2005/8/quickstyle/3d7" qsCatId="3D" csTypeId="urn:microsoft.com/office/officeart/2005/8/colors/accent6_5" csCatId="accent6" phldr="1"/>
      <dgm:spPr/>
      <dgm:t>
        <a:bodyPr/>
        <a:lstStyle/>
        <a:p>
          <a:endParaRPr lang="es-ES"/>
        </a:p>
      </dgm:t>
    </dgm:pt>
    <dgm:pt modelId="{0B57BEEE-3460-41B3-A286-016BD28E4751}">
      <dgm:prSet phldrT="[Texto]"/>
      <dgm:spPr>
        <a:solidFill>
          <a:srgbClr val="F6A70A">
            <a:alpha val="80000"/>
          </a:srgbClr>
        </a:solidFill>
      </dgm:spPr>
      <dgm:t>
        <a:bodyPr/>
        <a:lstStyle/>
        <a:p>
          <a:r>
            <a:rPr lang="es-ES" dirty="0" smtClean="0"/>
            <a:t>Proyecciones del Arbitraje en Compras Públicas</a:t>
          </a:r>
          <a:endParaRPr lang="es-ES" dirty="0"/>
        </a:p>
      </dgm:t>
    </dgm:pt>
    <dgm:pt modelId="{87356E13-8855-4B24-9531-4BE946A7EED3}" type="parTrans" cxnId="{6ACB7479-0FCB-42F1-9A90-0E57A533FFBF}">
      <dgm:prSet/>
      <dgm:spPr/>
      <dgm:t>
        <a:bodyPr/>
        <a:lstStyle/>
        <a:p>
          <a:endParaRPr lang="es-ES"/>
        </a:p>
      </dgm:t>
    </dgm:pt>
    <dgm:pt modelId="{C8A8D7C8-B17F-48AA-BD98-6B8EFEAF1CDE}" type="sibTrans" cxnId="{6ACB7479-0FCB-42F1-9A90-0E57A533FFBF}">
      <dgm:prSet/>
      <dgm:spPr/>
      <dgm:t>
        <a:bodyPr/>
        <a:lstStyle/>
        <a:p>
          <a:endParaRPr lang="es-ES"/>
        </a:p>
      </dgm:t>
    </dgm:pt>
    <dgm:pt modelId="{30CC2541-AC04-4016-815D-727517F52EFC}">
      <dgm:prSet phldrT="[Texto]"/>
      <dgm:spPr/>
      <dgm:t>
        <a:bodyPr/>
        <a:lstStyle/>
        <a:p>
          <a:r>
            <a:rPr lang="es-ES" dirty="0" smtClean="0"/>
            <a:t>Implementación de los Tribunales Arbitrales de Menor Cuantía</a:t>
          </a:r>
          <a:endParaRPr lang="es-ES" dirty="0"/>
        </a:p>
      </dgm:t>
    </dgm:pt>
    <dgm:pt modelId="{7CA15B54-890D-45BC-9759-10698C84089E}" type="parTrans" cxnId="{5D4A7B47-A039-4595-B438-065BDC0AFE40}">
      <dgm:prSet/>
      <dgm:spPr/>
      <dgm:t>
        <a:bodyPr/>
        <a:lstStyle/>
        <a:p>
          <a:endParaRPr lang="es-ES"/>
        </a:p>
      </dgm:t>
    </dgm:pt>
    <dgm:pt modelId="{C93EDF8B-820D-49EE-8FF8-905CFEB10BAD}" type="sibTrans" cxnId="{5D4A7B47-A039-4595-B438-065BDC0AFE40}">
      <dgm:prSet/>
      <dgm:spPr/>
      <dgm:t>
        <a:bodyPr/>
        <a:lstStyle/>
        <a:p>
          <a:endParaRPr lang="es-ES"/>
        </a:p>
      </dgm:t>
    </dgm:pt>
    <dgm:pt modelId="{A2EFDB07-9C5F-4B12-96C3-3F970229F878}">
      <dgm:prSet phldrT="[Texto]"/>
      <dgm:spPr/>
      <dgm:t>
        <a:bodyPr/>
        <a:lstStyle/>
        <a:p>
          <a:r>
            <a:rPr lang="es-ES" dirty="0" smtClean="0"/>
            <a:t>Implementación Plena del Arbitraje Electrónico</a:t>
          </a:r>
          <a:endParaRPr lang="es-ES" dirty="0"/>
        </a:p>
      </dgm:t>
    </dgm:pt>
    <dgm:pt modelId="{9A45CBB5-DFCE-4529-ABD4-B643C146815F}" type="parTrans" cxnId="{360D38D3-EAD1-4956-BAE3-5ACB56444AD0}">
      <dgm:prSet/>
      <dgm:spPr/>
      <dgm:t>
        <a:bodyPr/>
        <a:lstStyle/>
        <a:p>
          <a:endParaRPr lang="es-ES"/>
        </a:p>
      </dgm:t>
    </dgm:pt>
    <dgm:pt modelId="{3232D059-20BF-47D9-9C08-495C6014B84A}" type="sibTrans" cxnId="{360D38D3-EAD1-4956-BAE3-5ACB56444AD0}">
      <dgm:prSet/>
      <dgm:spPr/>
      <dgm:t>
        <a:bodyPr/>
        <a:lstStyle/>
        <a:p>
          <a:endParaRPr lang="es-ES"/>
        </a:p>
      </dgm:t>
    </dgm:pt>
    <dgm:pt modelId="{35D604DF-6E3E-4DAE-AA8C-A40FB4776AC9}">
      <dgm:prSet phldrT="[Texto]"/>
      <dgm:spPr/>
      <dgm:t>
        <a:bodyPr/>
        <a:lstStyle/>
        <a:p>
          <a:r>
            <a:rPr lang="es-ES" dirty="0" smtClean="0"/>
            <a:t>Especialización  de los Árbitros </a:t>
          </a:r>
          <a:endParaRPr lang="es-ES" dirty="0"/>
        </a:p>
      </dgm:t>
    </dgm:pt>
    <dgm:pt modelId="{E1CA0F04-D8F4-4DCC-9827-E89FB293C0D3}" type="parTrans" cxnId="{FEC42D5E-CD3E-4845-A8F9-17F4876E7AA6}">
      <dgm:prSet/>
      <dgm:spPr/>
      <dgm:t>
        <a:bodyPr/>
        <a:lstStyle/>
        <a:p>
          <a:endParaRPr lang="es-ES"/>
        </a:p>
      </dgm:t>
    </dgm:pt>
    <dgm:pt modelId="{AD8A91CE-F194-45AD-BC1D-2813011C57EE}" type="sibTrans" cxnId="{FEC42D5E-CD3E-4845-A8F9-17F4876E7AA6}">
      <dgm:prSet/>
      <dgm:spPr/>
      <dgm:t>
        <a:bodyPr/>
        <a:lstStyle/>
        <a:p>
          <a:endParaRPr lang="es-ES"/>
        </a:p>
      </dgm:t>
    </dgm:pt>
    <dgm:pt modelId="{9A36AD7A-E769-4847-B2DF-1E31EC520074}" type="pres">
      <dgm:prSet presAssocID="{49E330C7-0043-4013-82E4-9123580D5283}" presName="cycle" presStyleCnt="0">
        <dgm:presLayoutVars>
          <dgm:chMax val="1"/>
          <dgm:dir/>
          <dgm:animLvl val="ctr"/>
          <dgm:resizeHandles val="exact"/>
        </dgm:presLayoutVars>
      </dgm:prSet>
      <dgm:spPr/>
      <dgm:t>
        <a:bodyPr/>
        <a:lstStyle/>
        <a:p>
          <a:endParaRPr lang="es-ES"/>
        </a:p>
      </dgm:t>
    </dgm:pt>
    <dgm:pt modelId="{FB51EEF4-4A81-4F52-9D2F-2CA8CF816BDB}" type="pres">
      <dgm:prSet presAssocID="{0B57BEEE-3460-41B3-A286-016BD28E4751}" presName="centerShape" presStyleLbl="node0" presStyleIdx="0" presStyleCnt="1" custLinFactNeighborX="4055" custLinFactNeighborY="-47162"/>
      <dgm:spPr/>
      <dgm:t>
        <a:bodyPr/>
        <a:lstStyle/>
        <a:p>
          <a:endParaRPr lang="es-ES"/>
        </a:p>
      </dgm:t>
    </dgm:pt>
    <dgm:pt modelId="{4B9BBDD5-3327-42A4-9518-C5CAECDF58A4}" type="pres">
      <dgm:prSet presAssocID="{7CA15B54-890D-45BC-9759-10698C84089E}" presName="parTrans" presStyleLbl="bgSibTrans2D1" presStyleIdx="0" presStyleCnt="3" custAng="10945940" custScaleX="69066" custLinFactY="-11258" custLinFactNeighborX="-3906" custLinFactNeighborY="-100000" custRadScaleRad="176786" custRadScaleInc="-2147483648"/>
      <dgm:spPr/>
      <dgm:t>
        <a:bodyPr/>
        <a:lstStyle/>
        <a:p>
          <a:endParaRPr lang="es-ES"/>
        </a:p>
      </dgm:t>
    </dgm:pt>
    <dgm:pt modelId="{75759AE5-A0B7-4436-A00C-0F8473E5F2F0}" type="pres">
      <dgm:prSet presAssocID="{30CC2541-AC04-4016-815D-727517F52EFC}" presName="node" presStyleLbl="node1" presStyleIdx="0" presStyleCnt="3" custRadScaleRad="86196" custRadScaleInc="-48450">
        <dgm:presLayoutVars>
          <dgm:bulletEnabled val="1"/>
        </dgm:presLayoutVars>
      </dgm:prSet>
      <dgm:spPr/>
      <dgm:t>
        <a:bodyPr/>
        <a:lstStyle/>
        <a:p>
          <a:endParaRPr lang="es-ES"/>
        </a:p>
      </dgm:t>
    </dgm:pt>
    <dgm:pt modelId="{DA7C269A-34DA-4008-92B8-7AEAE65878FF}" type="pres">
      <dgm:prSet presAssocID="{E1CA0F04-D8F4-4DCC-9827-E89FB293C0D3}" presName="parTrans" presStyleLbl="bgSibTrans2D1" presStyleIdx="1" presStyleCnt="3" custAng="11015582" custScaleX="42997" custScaleY="135227" custLinFactNeighborX="1413" custLinFactNeighborY="-72756"/>
      <dgm:spPr/>
      <dgm:t>
        <a:bodyPr/>
        <a:lstStyle/>
        <a:p>
          <a:endParaRPr lang="es-ES"/>
        </a:p>
      </dgm:t>
    </dgm:pt>
    <dgm:pt modelId="{650109F0-7772-408C-874D-118B57A036CE}" type="pres">
      <dgm:prSet presAssocID="{35D604DF-6E3E-4DAE-AA8C-A40FB4776AC9}" presName="node" presStyleLbl="node1" presStyleIdx="1" presStyleCnt="3" custRadScaleRad="12626" custRadScaleInc="195175">
        <dgm:presLayoutVars>
          <dgm:bulletEnabled val="1"/>
        </dgm:presLayoutVars>
      </dgm:prSet>
      <dgm:spPr/>
      <dgm:t>
        <a:bodyPr/>
        <a:lstStyle/>
        <a:p>
          <a:endParaRPr lang="es-ES"/>
        </a:p>
      </dgm:t>
    </dgm:pt>
    <dgm:pt modelId="{557F5DF6-CA5C-4D2D-BE9A-51992B1C4690}" type="pres">
      <dgm:prSet presAssocID="{9A45CBB5-DFCE-4529-ABD4-B643C146815F}" presName="parTrans" presStyleLbl="bgSibTrans2D1" presStyleIdx="2" presStyleCnt="3" custAng="10769668" custScaleX="76490" custLinFactY="-12136" custLinFactNeighborX="2367" custLinFactNeighborY="-100000" custRadScaleRad="269312"/>
      <dgm:spPr/>
      <dgm:t>
        <a:bodyPr/>
        <a:lstStyle/>
        <a:p>
          <a:endParaRPr lang="es-ES"/>
        </a:p>
      </dgm:t>
    </dgm:pt>
    <dgm:pt modelId="{094A41F6-BBD8-4975-830B-B07FBC282E58}" type="pres">
      <dgm:prSet presAssocID="{A2EFDB07-9C5F-4B12-96C3-3F970229F878}" presName="node" presStyleLbl="node1" presStyleIdx="2" presStyleCnt="3" custRadScaleRad="94688" custRadScaleInc="43328">
        <dgm:presLayoutVars>
          <dgm:bulletEnabled val="1"/>
        </dgm:presLayoutVars>
      </dgm:prSet>
      <dgm:spPr/>
      <dgm:t>
        <a:bodyPr/>
        <a:lstStyle/>
        <a:p>
          <a:endParaRPr lang="es-ES"/>
        </a:p>
      </dgm:t>
    </dgm:pt>
  </dgm:ptLst>
  <dgm:cxnLst>
    <dgm:cxn modelId="{3CCBD2B5-57B6-4811-9F79-CE3494F2609A}" type="presOf" srcId="{49E330C7-0043-4013-82E4-9123580D5283}" destId="{9A36AD7A-E769-4847-B2DF-1E31EC520074}" srcOrd="0" destOrd="0" presId="urn:microsoft.com/office/officeart/2005/8/layout/radial4"/>
    <dgm:cxn modelId="{5D4A7B47-A039-4595-B438-065BDC0AFE40}" srcId="{0B57BEEE-3460-41B3-A286-016BD28E4751}" destId="{30CC2541-AC04-4016-815D-727517F52EFC}" srcOrd="0" destOrd="0" parTransId="{7CA15B54-890D-45BC-9759-10698C84089E}" sibTransId="{C93EDF8B-820D-49EE-8FF8-905CFEB10BAD}"/>
    <dgm:cxn modelId="{6ACB7479-0FCB-42F1-9A90-0E57A533FFBF}" srcId="{49E330C7-0043-4013-82E4-9123580D5283}" destId="{0B57BEEE-3460-41B3-A286-016BD28E4751}" srcOrd="0" destOrd="0" parTransId="{87356E13-8855-4B24-9531-4BE946A7EED3}" sibTransId="{C8A8D7C8-B17F-48AA-BD98-6B8EFEAF1CDE}"/>
    <dgm:cxn modelId="{27748F3B-60F8-41CA-B10B-AD5447A7C947}" type="presOf" srcId="{35D604DF-6E3E-4DAE-AA8C-A40FB4776AC9}" destId="{650109F0-7772-408C-874D-118B57A036CE}" srcOrd="0" destOrd="0" presId="urn:microsoft.com/office/officeart/2005/8/layout/radial4"/>
    <dgm:cxn modelId="{BC460B42-DC85-41CE-838B-06CBD928CF2E}" type="presOf" srcId="{E1CA0F04-D8F4-4DCC-9827-E89FB293C0D3}" destId="{DA7C269A-34DA-4008-92B8-7AEAE65878FF}" srcOrd="0" destOrd="0" presId="urn:microsoft.com/office/officeart/2005/8/layout/radial4"/>
    <dgm:cxn modelId="{DE695A8A-207A-4FBB-8695-6620E2413B06}" type="presOf" srcId="{A2EFDB07-9C5F-4B12-96C3-3F970229F878}" destId="{094A41F6-BBD8-4975-830B-B07FBC282E58}" srcOrd="0" destOrd="0" presId="urn:microsoft.com/office/officeart/2005/8/layout/radial4"/>
    <dgm:cxn modelId="{1172EAC3-1573-4A52-8EEF-4563C51B44B8}" type="presOf" srcId="{30CC2541-AC04-4016-815D-727517F52EFC}" destId="{75759AE5-A0B7-4436-A00C-0F8473E5F2F0}" srcOrd="0" destOrd="0" presId="urn:microsoft.com/office/officeart/2005/8/layout/radial4"/>
    <dgm:cxn modelId="{B0E91F11-60A2-4059-8527-CBDD7D10A3FF}" type="presOf" srcId="{7CA15B54-890D-45BC-9759-10698C84089E}" destId="{4B9BBDD5-3327-42A4-9518-C5CAECDF58A4}" srcOrd="0" destOrd="0" presId="urn:microsoft.com/office/officeart/2005/8/layout/radial4"/>
    <dgm:cxn modelId="{D8C6F0ED-7EAE-438A-A710-F705BB9894F9}" type="presOf" srcId="{9A45CBB5-DFCE-4529-ABD4-B643C146815F}" destId="{557F5DF6-CA5C-4D2D-BE9A-51992B1C4690}" srcOrd="0" destOrd="0" presId="urn:microsoft.com/office/officeart/2005/8/layout/radial4"/>
    <dgm:cxn modelId="{FEC42D5E-CD3E-4845-A8F9-17F4876E7AA6}" srcId="{0B57BEEE-3460-41B3-A286-016BD28E4751}" destId="{35D604DF-6E3E-4DAE-AA8C-A40FB4776AC9}" srcOrd="1" destOrd="0" parTransId="{E1CA0F04-D8F4-4DCC-9827-E89FB293C0D3}" sibTransId="{AD8A91CE-F194-45AD-BC1D-2813011C57EE}"/>
    <dgm:cxn modelId="{48BBF982-9FA4-438A-9B0A-253D10E73770}" type="presOf" srcId="{0B57BEEE-3460-41B3-A286-016BD28E4751}" destId="{FB51EEF4-4A81-4F52-9D2F-2CA8CF816BDB}" srcOrd="0" destOrd="0" presId="urn:microsoft.com/office/officeart/2005/8/layout/radial4"/>
    <dgm:cxn modelId="{360D38D3-EAD1-4956-BAE3-5ACB56444AD0}" srcId="{0B57BEEE-3460-41B3-A286-016BD28E4751}" destId="{A2EFDB07-9C5F-4B12-96C3-3F970229F878}" srcOrd="2" destOrd="0" parTransId="{9A45CBB5-DFCE-4529-ABD4-B643C146815F}" sibTransId="{3232D059-20BF-47D9-9C08-495C6014B84A}"/>
    <dgm:cxn modelId="{5C77818E-E6B2-483A-852E-810A93435BAC}" type="presParOf" srcId="{9A36AD7A-E769-4847-B2DF-1E31EC520074}" destId="{FB51EEF4-4A81-4F52-9D2F-2CA8CF816BDB}" srcOrd="0" destOrd="0" presId="urn:microsoft.com/office/officeart/2005/8/layout/radial4"/>
    <dgm:cxn modelId="{5C17AA53-9E04-42B1-AAB1-BD4D812773B2}" type="presParOf" srcId="{9A36AD7A-E769-4847-B2DF-1E31EC520074}" destId="{4B9BBDD5-3327-42A4-9518-C5CAECDF58A4}" srcOrd="1" destOrd="0" presId="urn:microsoft.com/office/officeart/2005/8/layout/radial4"/>
    <dgm:cxn modelId="{4E245941-BEC8-4CB7-B65B-03100145CC40}" type="presParOf" srcId="{9A36AD7A-E769-4847-B2DF-1E31EC520074}" destId="{75759AE5-A0B7-4436-A00C-0F8473E5F2F0}" srcOrd="2" destOrd="0" presId="urn:microsoft.com/office/officeart/2005/8/layout/radial4"/>
    <dgm:cxn modelId="{F61193CD-58AA-4A9F-9764-DF83679170D4}" type="presParOf" srcId="{9A36AD7A-E769-4847-B2DF-1E31EC520074}" destId="{DA7C269A-34DA-4008-92B8-7AEAE65878FF}" srcOrd="3" destOrd="0" presId="urn:microsoft.com/office/officeart/2005/8/layout/radial4"/>
    <dgm:cxn modelId="{669E201E-71C1-40C1-AE0C-419C49CB8BC7}" type="presParOf" srcId="{9A36AD7A-E769-4847-B2DF-1E31EC520074}" destId="{650109F0-7772-408C-874D-118B57A036CE}" srcOrd="4" destOrd="0" presId="urn:microsoft.com/office/officeart/2005/8/layout/radial4"/>
    <dgm:cxn modelId="{B7E878A3-15E1-498B-A224-2A36AD608E12}" type="presParOf" srcId="{9A36AD7A-E769-4847-B2DF-1E31EC520074}" destId="{557F5DF6-CA5C-4D2D-BE9A-51992B1C4690}" srcOrd="5" destOrd="0" presId="urn:microsoft.com/office/officeart/2005/8/layout/radial4"/>
    <dgm:cxn modelId="{1B654811-4258-4FEC-9BCA-7DD1FEF1C64C}" type="presParOf" srcId="{9A36AD7A-E769-4847-B2DF-1E31EC520074}" destId="{094A41F6-BBD8-4975-830B-B07FBC282E58}"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B6EA2-BB6D-4F2F-84FE-5B1CE27D02CB}">
      <dsp:nvSpPr>
        <dsp:cNvPr id="0" name=""/>
        <dsp:cNvSpPr/>
      </dsp:nvSpPr>
      <dsp:spPr>
        <a:xfrm>
          <a:off x="0" y="53579"/>
          <a:ext cx="7572427" cy="4732767"/>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DD19D-78C1-44B8-A0F0-8F9BB72549F2}">
      <dsp:nvSpPr>
        <dsp:cNvPr id="0" name=""/>
        <dsp:cNvSpPr/>
      </dsp:nvSpPr>
      <dsp:spPr>
        <a:xfrm>
          <a:off x="745884" y="3546075"/>
          <a:ext cx="174165" cy="17416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B873D-1EFD-4453-80A6-0FDFFC19D6B5}">
      <dsp:nvSpPr>
        <dsp:cNvPr id="0" name=""/>
        <dsp:cNvSpPr/>
      </dsp:nvSpPr>
      <dsp:spPr>
        <a:xfrm>
          <a:off x="832967" y="3633158"/>
          <a:ext cx="991988" cy="112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287" tIns="0" rIns="0" bIns="0" numCol="1" spcCol="1270" anchor="t" anchorCtr="0">
          <a:noAutofit/>
        </a:bodyPr>
        <a:lstStyle/>
        <a:p>
          <a:pPr lvl="0" algn="l" defTabSz="711200">
            <a:lnSpc>
              <a:spcPct val="90000"/>
            </a:lnSpc>
            <a:spcBef>
              <a:spcPct val="0"/>
            </a:spcBef>
            <a:spcAft>
              <a:spcPct val="35000"/>
            </a:spcAft>
          </a:pPr>
          <a:r>
            <a:rPr lang="es-ES" sz="1600" b="1" kern="1200" dirty="0" smtClean="0">
              <a:latin typeface="+mn-lt"/>
              <a:cs typeface="Arial" pitchFamily="34" charset="0"/>
            </a:rPr>
            <a:t>Promedio: 14.6 meses</a:t>
          </a:r>
          <a:endParaRPr lang="es-ES" sz="1600" b="1" kern="1200" dirty="0">
            <a:latin typeface="+mn-lt"/>
            <a:cs typeface="Arial" pitchFamily="34" charset="0"/>
          </a:endParaRPr>
        </a:p>
      </dsp:txBody>
      <dsp:txXfrm>
        <a:off x="832967" y="3633158"/>
        <a:ext cx="991988" cy="1126398"/>
      </dsp:txXfrm>
    </dsp:sp>
    <dsp:sp modelId="{2C901813-A4BB-43CF-88A0-29E95E279A45}">
      <dsp:nvSpPr>
        <dsp:cNvPr id="0" name=""/>
        <dsp:cNvSpPr/>
      </dsp:nvSpPr>
      <dsp:spPr>
        <a:xfrm>
          <a:off x="1688651" y="2640223"/>
          <a:ext cx="272607" cy="27260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0338F-B709-4264-961D-168E3CD128CE}">
      <dsp:nvSpPr>
        <dsp:cNvPr id="0" name=""/>
        <dsp:cNvSpPr/>
      </dsp:nvSpPr>
      <dsp:spPr>
        <a:xfrm>
          <a:off x="1824955" y="2776527"/>
          <a:ext cx="1257023" cy="1983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449" tIns="0" rIns="0" bIns="0" numCol="1" spcCol="1270" anchor="t" anchorCtr="0">
          <a:noAutofit/>
        </a:bodyPr>
        <a:lstStyle/>
        <a:p>
          <a:pPr lvl="0" algn="l" defTabSz="622300">
            <a:lnSpc>
              <a:spcPct val="90000"/>
            </a:lnSpc>
            <a:spcBef>
              <a:spcPct val="0"/>
            </a:spcBef>
            <a:spcAft>
              <a:spcPct val="35000"/>
            </a:spcAft>
          </a:pPr>
          <a:r>
            <a:rPr lang="es-ES" sz="1400" b="1" kern="1200" dirty="0" smtClean="0"/>
            <a:t>50 % de casos en menos de 12.5 meses</a:t>
          </a:r>
          <a:endParaRPr lang="es-ES" sz="1400" b="1" kern="1200" dirty="0"/>
        </a:p>
      </dsp:txBody>
      <dsp:txXfrm>
        <a:off x="1824955" y="2776527"/>
        <a:ext cx="1257023" cy="1983029"/>
      </dsp:txXfrm>
    </dsp:sp>
    <dsp:sp modelId="{F8F838BB-6638-4952-BEEE-2CCADCE75E96}">
      <dsp:nvSpPr>
        <dsp:cNvPr id="0" name=""/>
        <dsp:cNvSpPr/>
      </dsp:nvSpPr>
      <dsp:spPr>
        <a:xfrm>
          <a:off x="2900239" y="1918003"/>
          <a:ext cx="363476" cy="36347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42B51-AAF0-456C-926D-2736CB93C19F}">
      <dsp:nvSpPr>
        <dsp:cNvPr id="0" name=""/>
        <dsp:cNvSpPr/>
      </dsp:nvSpPr>
      <dsp:spPr>
        <a:xfrm>
          <a:off x="3081978" y="2099741"/>
          <a:ext cx="1461478" cy="2659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99" tIns="0" rIns="0" bIns="0" numCol="1" spcCol="1270" anchor="t" anchorCtr="0">
          <a:noAutofit/>
        </a:bodyPr>
        <a:lstStyle/>
        <a:p>
          <a:pPr lvl="0" algn="l" defTabSz="622300">
            <a:lnSpc>
              <a:spcPct val="90000"/>
            </a:lnSpc>
            <a:spcBef>
              <a:spcPct val="0"/>
            </a:spcBef>
            <a:spcAft>
              <a:spcPct val="35000"/>
            </a:spcAft>
          </a:pPr>
          <a:r>
            <a:rPr lang="es-ES" sz="1400" b="1" kern="1200" dirty="0" smtClean="0"/>
            <a:t>75 % de casos en menos de 18.8 meses</a:t>
          </a:r>
          <a:endParaRPr lang="es-ES" sz="1400" b="1" kern="1200" dirty="0"/>
        </a:p>
      </dsp:txBody>
      <dsp:txXfrm>
        <a:off x="3081978" y="2099741"/>
        <a:ext cx="1461478" cy="2659815"/>
      </dsp:txXfrm>
    </dsp:sp>
    <dsp:sp modelId="{686FCAD1-CF34-469C-A7DD-37118934B571}">
      <dsp:nvSpPr>
        <dsp:cNvPr id="0" name=""/>
        <dsp:cNvSpPr/>
      </dsp:nvSpPr>
      <dsp:spPr>
        <a:xfrm>
          <a:off x="4308711" y="1353857"/>
          <a:ext cx="469490" cy="46949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4C0E17-83E4-4CEB-A9D6-77806CF55A73}">
      <dsp:nvSpPr>
        <dsp:cNvPr id="0" name=""/>
        <dsp:cNvSpPr/>
      </dsp:nvSpPr>
      <dsp:spPr>
        <a:xfrm>
          <a:off x="4543456" y="1588603"/>
          <a:ext cx="1514485" cy="317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773" tIns="0" rIns="0" bIns="0" numCol="1" spcCol="1270" anchor="t" anchorCtr="0">
          <a:noAutofit/>
        </a:bodyPr>
        <a:lstStyle/>
        <a:p>
          <a:pPr lvl="0" algn="l" defTabSz="622300">
            <a:lnSpc>
              <a:spcPct val="90000"/>
            </a:lnSpc>
            <a:spcBef>
              <a:spcPct val="0"/>
            </a:spcBef>
            <a:spcAft>
              <a:spcPct val="35000"/>
            </a:spcAft>
          </a:pPr>
          <a:r>
            <a:rPr lang="es-ES" sz="1400" b="1" kern="1200" dirty="0" smtClean="0"/>
            <a:t>Casos laudados más rápidos: 1 mes (3.3%)</a:t>
          </a:r>
          <a:endParaRPr lang="es-ES" sz="1400" b="1" kern="1200" dirty="0"/>
        </a:p>
      </dsp:txBody>
      <dsp:txXfrm>
        <a:off x="4543456" y="1588603"/>
        <a:ext cx="1514485" cy="3170954"/>
      </dsp:txXfrm>
    </dsp:sp>
    <dsp:sp modelId="{390F8D01-8014-411A-BA9A-D266E98CCDB3}">
      <dsp:nvSpPr>
        <dsp:cNvPr id="0" name=""/>
        <dsp:cNvSpPr/>
      </dsp:nvSpPr>
      <dsp:spPr>
        <a:xfrm>
          <a:off x="5758831" y="977129"/>
          <a:ext cx="598221" cy="59822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F0562-DC71-4F7B-BDC4-40EC2AA6ECA5}">
      <dsp:nvSpPr>
        <dsp:cNvPr id="0" name=""/>
        <dsp:cNvSpPr/>
      </dsp:nvSpPr>
      <dsp:spPr>
        <a:xfrm>
          <a:off x="6057942" y="1276240"/>
          <a:ext cx="1514485" cy="348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85" tIns="0" rIns="0" bIns="0" numCol="1" spcCol="1270" anchor="t" anchorCtr="0">
          <a:noAutofit/>
        </a:bodyPr>
        <a:lstStyle/>
        <a:p>
          <a:pPr lvl="0" algn="l" defTabSz="622300">
            <a:lnSpc>
              <a:spcPct val="90000"/>
            </a:lnSpc>
            <a:spcBef>
              <a:spcPct val="0"/>
            </a:spcBef>
            <a:spcAft>
              <a:spcPct val="35000"/>
            </a:spcAft>
          </a:pPr>
          <a:r>
            <a:rPr lang="es-ES" sz="1400" b="1" kern="1200" dirty="0" smtClean="0"/>
            <a:t>Caso más rápido: 10 días (transacción)</a:t>
          </a:r>
          <a:endParaRPr lang="es-ES" sz="1400" b="1" kern="1200" dirty="0"/>
        </a:p>
      </dsp:txBody>
      <dsp:txXfrm>
        <a:off x="6057942" y="1276240"/>
        <a:ext cx="1514485" cy="3483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27B33-77EB-4281-84F4-288E2C32009E}">
      <dsp:nvSpPr>
        <dsp:cNvPr id="0" name=""/>
        <dsp:cNvSpPr/>
      </dsp:nvSpPr>
      <dsp:spPr>
        <a:xfrm>
          <a:off x="0" y="1221013"/>
          <a:ext cx="7715303"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D2F0C53-09F4-478E-B24C-5D7C2CF2547A}">
      <dsp:nvSpPr>
        <dsp:cNvPr id="0" name=""/>
        <dsp:cNvSpPr/>
      </dsp:nvSpPr>
      <dsp:spPr>
        <a:xfrm>
          <a:off x="385765" y="984853"/>
          <a:ext cx="7148761" cy="47232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4134" tIns="0" rIns="204134" bIns="0" numCol="1" spcCol="1270" anchor="ctr" anchorCtr="0">
          <a:noAutofit/>
        </a:bodyPr>
        <a:lstStyle/>
        <a:p>
          <a:pPr lvl="0" algn="l" defTabSz="711200">
            <a:lnSpc>
              <a:spcPct val="90000"/>
            </a:lnSpc>
            <a:spcBef>
              <a:spcPct val="0"/>
            </a:spcBef>
            <a:spcAft>
              <a:spcPct val="35000"/>
            </a:spcAft>
          </a:pPr>
          <a:r>
            <a:rPr lang="es-ES" sz="1600" kern="1200" dirty="0" smtClean="0"/>
            <a:t>Corte del flujo de pago a los contratistas</a:t>
          </a:r>
          <a:endParaRPr lang="es-ES" sz="1600" kern="1200" dirty="0"/>
        </a:p>
      </dsp:txBody>
      <dsp:txXfrm>
        <a:off x="408822" y="1007910"/>
        <a:ext cx="7102647" cy="426206"/>
      </dsp:txXfrm>
    </dsp:sp>
    <dsp:sp modelId="{85DC83AC-E5DB-428B-99A9-1CCD64CDC7B4}">
      <dsp:nvSpPr>
        <dsp:cNvPr id="0" name=""/>
        <dsp:cNvSpPr/>
      </dsp:nvSpPr>
      <dsp:spPr>
        <a:xfrm>
          <a:off x="0" y="1946773"/>
          <a:ext cx="7715303"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DC1CB87-B83D-42B0-8ACB-56013EA8FA2F}">
      <dsp:nvSpPr>
        <dsp:cNvPr id="0" name=""/>
        <dsp:cNvSpPr/>
      </dsp:nvSpPr>
      <dsp:spPr>
        <a:xfrm>
          <a:off x="385765" y="1710613"/>
          <a:ext cx="7148761" cy="47232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4134" tIns="0" rIns="204134" bIns="0" numCol="1" spcCol="1270" anchor="ctr" anchorCtr="0">
          <a:noAutofit/>
        </a:bodyPr>
        <a:lstStyle/>
        <a:p>
          <a:pPr lvl="0" algn="l" defTabSz="711200">
            <a:lnSpc>
              <a:spcPct val="90000"/>
            </a:lnSpc>
            <a:spcBef>
              <a:spcPct val="0"/>
            </a:spcBef>
            <a:spcAft>
              <a:spcPct val="35000"/>
            </a:spcAft>
          </a:pPr>
          <a:r>
            <a:rPr lang="es-ES" sz="1600" kern="1200" dirty="0" smtClean="0"/>
            <a:t>Inadecuada ejecución del gasto público</a:t>
          </a:r>
          <a:endParaRPr lang="es-ES" sz="1600" kern="1200" dirty="0"/>
        </a:p>
      </dsp:txBody>
      <dsp:txXfrm>
        <a:off x="408822" y="1733670"/>
        <a:ext cx="7102647" cy="426206"/>
      </dsp:txXfrm>
    </dsp:sp>
    <dsp:sp modelId="{13378F9B-494E-461C-B698-84B64D20F4BA}">
      <dsp:nvSpPr>
        <dsp:cNvPr id="0" name=""/>
        <dsp:cNvSpPr/>
      </dsp:nvSpPr>
      <dsp:spPr>
        <a:xfrm>
          <a:off x="0" y="2672532"/>
          <a:ext cx="7715303"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288B4D5-7C47-41D1-BAE9-22724B4999EF}">
      <dsp:nvSpPr>
        <dsp:cNvPr id="0" name=""/>
        <dsp:cNvSpPr/>
      </dsp:nvSpPr>
      <dsp:spPr>
        <a:xfrm>
          <a:off x="385765" y="2436373"/>
          <a:ext cx="7148761" cy="47232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4134" tIns="0" rIns="204134" bIns="0" numCol="1" spcCol="1270" anchor="ctr" anchorCtr="0">
          <a:noAutofit/>
        </a:bodyPr>
        <a:lstStyle/>
        <a:p>
          <a:pPr lvl="0" algn="l" defTabSz="711200">
            <a:lnSpc>
              <a:spcPct val="90000"/>
            </a:lnSpc>
            <a:spcBef>
              <a:spcPct val="0"/>
            </a:spcBef>
            <a:spcAft>
              <a:spcPct val="35000"/>
            </a:spcAft>
          </a:pPr>
          <a:r>
            <a:rPr lang="es-ES" sz="1600" kern="1200" dirty="0" smtClean="0"/>
            <a:t>Elevación de los costos de transacción en calidad y tiempo</a:t>
          </a:r>
          <a:endParaRPr lang="es-ES" sz="1600" kern="1200" dirty="0"/>
        </a:p>
      </dsp:txBody>
      <dsp:txXfrm>
        <a:off x="408822" y="2459430"/>
        <a:ext cx="7102647" cy="426206"/>
      </dsp:txXfrm>
    </dsp:sp>
    <dsp:sp modelId="{63AE4962-CBC0-400A-8D0E-09D08A3BBE63}">
      <dsp:nvSpPr>
        <dsp:cNvPr id="0" name=""/>
        <dsp:cNvSpPr/>
      </dsp:nvSpPr>
      <dsp:spPr>
        <a:xfrm>
          <a:off x="0" y="3398292"/>
          <a:ext cx="7715303"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20D702D-E1C8-49EF-B44C-DE955C51279A}">
      <dsp:nvSpPr>
        <dsp:cNvPr id="0" name=""/>
        <dsp:cNvSpPr/>
      </dsp:nvSpPr>
      <dsp:spPr>
        <a:xfrm>
          <a:off x="385765" y="3162132"/>
          <a:ext cx="5400712" cy="47232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4134" tIns="0" rIns="204134" bIns="0" numCol="1" spcCol="1270" anchor="ctr" anchorCtr="0">
          <a:noAutofit/>
        </a:bodyPr>
        <a:lstStyle/>
        <a:p>
          <a:pPr lvl="0" algn="l" defTabSz="711200">
            <a:lnSpc>
              <a:spcPct val="90000"/>
            </a:lnSpc>
            <a:spcBef>
              <a:spcPct val="0"/>
            </a:spcBef>
            <a:spcAft>
              <a:spcPct val="35000"/>
            </a:spcAft>
          </a:pPr>
          <a:r>
            <a:rPr lang="es-ES" sz="1600" kern="1200" dirty="0" smtClean="0"/>
            <a:t>Costo de oportunidad para la sociedad</a:t>
          </a:r>
          <a:endParaRPr lang="es-ES" sz="1600" kern="1200" dirty="0"/>
        </a:p>
      </dsp:txBody>
      <dsp:txXfrm>
        <a:off x="408822" y="3185189"/>
        <a:ext cx="5354598"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960F6-88A9-4F5D-8E70-C61914398626}">
      <dsp:nvSpPr>
        <dsp:cNvPr id="0" name=""/>
        <dsp:cNvSpPr/>
      </dsp:nvSpPr>
      <dsp:spPr>
        <a:xfrm>
          <a:off x="0" y="57121"/>
          <a:ext cx="1920762" cy="746123"/>
        </a:xfrm>
        <a:prstGeom prst="roundRect">
          <a:avLst>
            <a:gd name="adj" fmla="val 10000"/>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S" sz="1000" kern="1200" dirty="0">
            <a:solidFill>
              <a:schemeClr val="bg1"/>
            </a:solidFill>
          </a:endParaRPr>
        </a:p>
      </dsp:txBody>
      <dsp:txXfrm>
        <a:off x="0" y="57121"/>
        <a:ext cx="1920762" cy="223836"/>
      </dsp:txXfrm>
    </dsp:sp>
    <dsp:sp modelId="{4E47E2BD-5735-425A-B691-B8B632D681B3}">
      <dsp:nvSpPr>
        <dsp:cNvPr id="0" name=""/>
        <dsp:cNvSpPr/>
      </dsp:nvSpPr>
      <dsp:spPr>
        <a:xfrm>
          <a:off x="0" y="0"/>
          <a:ext cx="1964672" cy="741358"/>
        </a:xfrm>
        <a:prstGeom prst="roundRect">
          <a:avLst>
            <a:gd name="adj" fmla="val 10000"/>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ES" sz="2100" kern="1200" dirty="0" smtClean="0"/>
            <a:t>TRANSPARENCIA</a:t>
          </a:r>
          <a:endParaRPr lang="es-ES" sz="2100" kern="1200" dirty="0"/>
        </a:p>
      </dsp:txBody>
      <dsp:txXfrm>
        <a:off x="21714" y="21714"/>
        <a:ext cx="1921244" cy="697930"/>
      </dsp:txXfrm>
    </dsp:sp>
    <dsp:sp modelId="{4C9FDFC6-504C-4402-AAF2-ECD9120160D6}">
      <dsp:nvSpPr>
        <dsp:cNvPr id="0" name=""/>
        <dsp:cNvSpPr/>
      </dsp:nvSpPr>
      <dsp:spPr>
        <a:xfrm>
          <a:off x="2146104" y="57121"/>
          <a:ext cx="1920762" cy="746123"/>
        </a:xfrm>
        <a:prstGeom prst="roundRect">
          <a:avLst>
            <a:gd name="adj" fmla="val 10000"/>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S" sz="1000" kern="1200" dirty="0">
            <a:solidFill>
              <a:schemeClr val="bg1"/>
            </a:solidFill>
          </a:endParaRPr>
        </a:p>
      </dsp:txBody>
      <dsp:txXfrm>
        <a:off x="2146104" y="57121"/>
        <a:ext cx="1920762" cy="223836"/>
      </dsp:txXfrm>
    </dsp:sp>
    <dsp:sp modelId="{F80701B3-5FFD-48A3-B7B6-FA79C1DE0059}">
      <dsp:nvSpPr>
        <dsp:cNvPr id="0" name=""/>
        <dsp:cNvSpPr/>
      </dsp:nvSpPr>
      <dsp:spPr>
        <a:xfrm>
          <a:off x="2053971" y="0"/>
          <a:ext cx="1964672" cy="741358"/>
        </a:xfrm>
        <a:prstGeom prst="roundRect">
          <a:avLst>
            <a:gd name="adj" fmla="val 10000"/>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ES" sz="2100" kern="1200" dirty="0" smtClean="0"/>
            <a:t>CELERIDAD</a:t>
          </a:r>
          <a:endParaRPr lang="es-ES" sz="2100" kern="1200" dirty="0"/>
        </a:p>
      </dsp:txBody>
      <dsp:txXfrm>
        <a:off x="2075685" y="21714"/>
        <a:ext cx="1921244" cy="697930"/>
      </dsp:txXfrm>
    </dsp:sp>
    <dsp:sp modelId="{52839992-DD05-4FEF-8BFF-B66CB8BD39BA}">
      <dsp:nvSpPr>
        <dsp:cNvPr id="0" name=""/>
        <dsp:cNvSpPr/>
      </dsp:nvSpPr>
      <dsp:spPr>
        <a:xfrm>
          <a:off x="4236025" y="57121"/>
          <a:ext cx="1920762" cy="746123"/>
        </a:xfrm>
        <a:prstGeom prst="roundRect">
          <a:avLst>
            <a:gd name="adj" fmla="val 10000"/>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S" sz="1000" kern="1200" dirty="0">
            <a:solidFill>
              <a:schemeClr val="bg1"/>
            </a:solidFill>
          </a:endParaRPr>
        </a:p>
      </dsp:txBody>
      <dsp:txXfrm>
        <a:off x="4236025" y="57121"/>
        <a:ext cx="1920762" cy="223836"/>
      </dsp:txXfrm>
    </dsp:sp>
    <dsp:sp modelId="{C5FBBC83-30B2-4522-AF62-9D9C6758EF8E}">
      <dsp:nvSpPr>
        <dsp:cNvPr id="0" name=""/>
        <dsp:cNvSpPr/>
      </dsp:nvSpPr>
      <dsp:spPr>
        <a:xfrm>
          <a:off x="4143911" y="0"/>
          <a:ext cx="1964672" cy="741358"/>
        </a:xfrm>
        <a:prstGeom prst="roundRect">
          <a:avLst>
            <a:gd name="adj" fmla="val 10000"/>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ES" sz="2100" kern="1200" dirty="0" smtClean="0"/>
            <a:t>CONFIANZA</a:t>
          </a:r>
          <a:endParaRPr lang="es-ES" sz="2100" kern="1200" dirty="0"/>
        </a:p>
      </dsp:txBody>
      <dsp:txXfrm>
        <a:off x="4165625" y="21714"/>
        <a:ext cx="1921244" cy="697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4437E-F5E2-442E-9DB2-F16C173AE2D4}">
      <dsp:nvSpPr>
        <dsp:cNvPr id="0" name=""/>
        <dsp:cNvSpPr/>
      </dsp:nvSpPr>
      <dsp:spPr>
        <a:xfrm>
          <a:off x="0" y="1143010"/>
          <a:ext cx="6144412" cy="85725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t>ARBITRAJE EN COMPRAS PÚBLICAS</a:t>
          </a:r>
          <a:endParaRPr lang="es-ES" sz="2500" b="1" kern="1200" dirty="0"/>
        </a:p>
      </dsp:txBody>
      <dsp:txXfrm>
        <a:off x="41848" y="1184858"/>
        <a:ext cx="6060716" cy="773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140BD-A26C-41BA-9B91-FD60A4F054A2}">
      <dsp:nvSpPr>
        <dsp:cNvPr id="0" name=""/>
        <dsp:cNvSpPr/>
      </dsp:nvSpPr>
      <dsp:spPr>
        <a:xfrm rot="5400000">
          <a:off x="0" y="104872"/>
          <a:ext cx="500127" cy="576000"/>
        </a:xfrm>
        <a:prstGeom prst="rightArrow">
          <a:avLst/>
        </a:prstGeom>
        <a:solidFill>
          <a:schemeClr val="accent6">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FA8BA-7119-4E15-A7D8-512AF8BF550D}">
      <dsp:nvSpPr>
        <dsp:cNvPr id="0" name=""/>
        <dsp:cNvSpPr/>
      </dsp:nvSpPr>
      <dsp:spPr>
        <a:xfrm>
          <a:off x="0" y="55448"/>
          <a:ext cx="1857611" cy="185761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Contribuye al dinamismo de las compras públicas</a:t>
          </a:r>
          <a:endParaRPr lang="es-ES" sz="1800" kern="1200" dirty="0"/>
        </a:p>
      </dsp:txBody>
      <dsp:txXfrm>
        <a:off x="272041" y="327489"/>
        <a:ext cx="1313529" cy="13135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FA8BA-7119-4E15-A7D8-512AF8BF550D}">
      <dsp:nvSpPr>
        <dsp:cNvPr id="0" name=""/>
        <dsp:cNvSpPr/>
      </dsp:nvSpPr>
      <dsp:spPr>
        <a:xfrm>
          <a:off x="0" y="55448"/>
          <a:ext cx="1857611" cy="185761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Eficiencia del gasto público</a:t>
          </a:r>
          <a:endParaRPr lang="es-ES" sz="1800" kern="1200" dirty="0"/>
        </a:p>
      </dsp:txBody>
      <dsp:txXfrm>
        <a:off x="272041" y="327489"/>
        <a:ext cx="1313529" cy="13135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EEF4-4A81-4F52-9D2F-2CA8CF816BDB}">
      <dsp:nvSpPr>
        <dsp:cNvPr id="0" name=""/>
        <dsp:cNvSpPr/>
      </dsp:nvSpPr>
      <dsp:spPr>
        <a:xfrm>
          <a:off x="3729010" y="0"/>
          <a:ext cx="2413255" cy="2413255"/>
        </a:xfrm>
        <a:prstGeom prst="ellipse">
          <a:avLst/>
        </a:prstGeom>
        <a:solidFill>
          <a:srgbClr val="F6A70A">
            <a:alpha val="80000"/>
          </a:srgb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Proyecciones del Arbitraje en Compras Públicas</a:t>
          </a:r>
          <a:endParaRPr lang="es-ES" sz="2400" kern="1200" dirty="0"/>
        </a:p>
      </dsp:txBody>
      <dsp:txXfrm>
        <a:off x="4082423" y="353413"/>
        <a:ext cx="1706429" cy="1706429"/>
      </dsp:txXfrm>
    </dsp:sp>
    <dsp:sp modelId="{4B9BBDD5-3327-42A4-9518-C5CAECDF58A4}">
      <dsp:nvSpPr>
        <dsp:cNvPr id="0" name=""/>
        <dsp:cNvSpPr/>
      </dsp:nvSpPr>
      <dsp:spPr>
        <a:xfrm rot="19278267">
          <a:off x="1948078" y="1839417"/>
          <a:ext cx="1783754" cy="687777"/>
        </a:xfrm>
        <a:prstGeom prst="leftArrow">
          <a:avLst>
            <a:gd name="adj1" fmla="val 60000"/>
            <a:gd name="adj2" fmla="val 50000"/>
          </a:avLst>
        </a:prstGeom>
        <a:solidFill>
          <a:schemeClr val="accent6">
            <a:shade val="9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75759AE5-A0B7-4436-A00C-0F8473E5F2F0}">
      <dsp:nvSpPr>
        <dsp:cNvPr id="0" name=""/>
        <dsp:cNvSpPr/>
      </dsp:nvSpPr>
      <dsp:spPr>
        <a:xfrm>
          <a:off x="821845" y="2880846"/>
          <a:ext cx="2292592" cy="1834073"/>
        </a:xfrm>
        <a:prstGeom prst="roundRect">
          <a:avLst>
            <a:gd name="adj" fmla="val 10000"/>
          </a:avLst>
        </a:prstGeom>
        <a:solidFill>
          <a:schemeClr val="accent6">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kern="1200" dirty="0" smtClean="0"/>
            <a:t>Implementación de los Tribunales Arbitrales de Menor Cuantía</a:t>
          </a:r>
          <a:endParaRPr lang="es-ES" sz="2400" kern="1200" dirty="0"/>
        </a:p>
      </dsp:txBody>
      <dsp:txXfrm>
        <a:off x="875563" y="2934564"/>
        <a:ext cx="2185156" cy="1726637"/>
      </dsp:txXfrm>
    </dsp:sp>
    <dsp:sp modelId="{DA7C269A-34DA-4008-92B8-7AEAE65878FF}">
      <dsp:nvSpPr>
        <dsp:cNvPr id="0" name=""/>
        <dsp:cNvSpPr/>
      </dsp:nvSpPr>
      <dsp:spPr>
        <a:xfrm rot="16304261">
          <a:off x="4655200" y="2422414"/>
          <a:ext cx="751586" cy="930061"/>
        </a:xfrm>
        <a:prstGeom prst="leftArrow">
          <a:avLst>
            <a:gd name="adj1" fmla="val 60000"/>
            <a:gd name="adj2" fmla="val 50000"/>
          </a:avLst>
        </a:prstGeom>
        <a:solidFill>
          <a:schemeClr val="accent6">
            <a:shade val="90000"/>
            <a:hueOff val="-241362"/>
            <a:satOff val="3282"/>
            <a:lumOff val="13866"/>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650109F0-7772-408C-874D-118B57A036CE}">
      <dsp:nvSpPr>
        <dsp:cNvPr id="0" name=""/>
        <dsp:cNvSpPr/>
      </dsp:nvSpPr>
      <dsp:spPr>
        <a:xfrm>
          <a:off x="3888295" y="3344348"/>
          <a:ext cx="2292592" cy="1834073"/>
        </a:xfrm>
        <a:prstGeom prst="roundRect">
          <a:avLst>
            <a:gd name="adj" fmla="val 10000"/>
          </a:avLst>
        </a:prstGeom>
        <a:solidFill>
          <a:schemeClr val="accent6">
            <a:alpha val="90000"/>
            <a:hueOff val="0"/>
            <a:satOff val="0"/>
            <a:lumOff val="0"/>
            <a:alphaOff val="-2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kern="1200" dirty="0" smtClean="0"/>
            <a:t>Especialización  de los Árbitros </a:t>
          </a:r>
          <a:endParaRPr lang="es-ES" sz="2400" kern="1200" dirty="0"/>
        </a:p>
      </dsp:txBody>
      <dsp:txXfrm>
        <a:off x="3942013" y="3398066"/>
        <a:ext cx="2185156" cy="1726637"/>
      </dsp:txXfrm>
    </dsp:sp>
    <dsp:sp modelId="{557F5DF6-CA5C-4D2D-BE9A-51992B1C4690}">
      <dsp:nvSpPr>
        <dsp:cNvPr id="0" name=""/>
        <dsp:cNvSpPr/>
      </dsp:nvSpPr>
      <dsp:spPr>
        <a:xfrm rot="13270213">
          <a:off x="5969291" y="1738846"/>
          <a:ext cx="1741529" cy="687777"/>
        </a:xfrm>
        <a:prstGeom prst="leftArrow">
          <a:avLst>
            <a:gd name="adj1" fmla="val 60000"/>
            <a:gd name="adj2" fmla="val 50000"/>
          </a:avLst>
        </a:prstGeom>
        <a:solidFill>
          <a:schemeClr val="accent6">
            <a:shade val="90000"/>
            <a:hueOff val="-482725"/>
            <a:satOff val="6563"/>
            <a:lumOff val="27732"/>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094A41F6-BBD8-4975-830B-B07FBC282E58}">
      <dsp:nvSpPr>
        <dsp:cNvPr id="0" name=""/>
        <dsp:cNvSpPr/>
      </dsp:nvSpPr>
      <dsp:spPr>
        <a:xfrm>
          <a:off x="6490164" y="2693885"/>
          <a:ext cx="2292592" cy="1834073"/>
        </a:xfrm>
        <a:prstGeom prst="roundRect">
          <a:avLst>
            <a:gd name="adj" fmla="val 10000"/>
          </a:avLst>
        </a:prstGeom>
        <a:solidFill>
          <a:schemeClr val="accent6">
            <a:alpha val="90000"/>
            <a:hueOff val="0"/>
            <a:satOff val="0"/>
            <a:lumOff val="0"/>
            <a:alphaOff val="-4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kern="1200" dirty="0" smtClean="0"/>
            <a:t>Implementación Plena del Arbitraje Electrónico</a:t>
          </a:r>
          <a:endParaRPr lang="es-ES" sz="2400" kern="1200" dirty="0"/>
        </a:p>
      </dsp:txBody>
      <dsp:txXfrm>
        <a:off x="6543882" y="2747603"/>
        <a:ext cx="2185156" cy="172663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defTabSz="761970" fontAlgn="auto">
              <a:spcBef>
                <a:spcPts val="0"/>
              </a:spcBef>
              <a:spcAft>
                <a:spcPts val="0"/>
              </a:spcAft>
              <a:defRPr sz="1200">
                <a:latin typeface="+mn-lt"/>
                <a:cs typeface="+mn-cs"/>
              </a:defRPr>
            </a:lvl1pPr>
          </a:lstStyle>
          <a:p>
            <a:pPr>
              <a:defRPr/>
            </a:pPr>
            <a:endParaRPr lang="es-PE"/>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defTabSz="761970" fontAlgn="auto">
              <a:spcBef>
                <a:spcPts val="0"/>
              </a:spcBef>
              <a:spcAft>
                <a:spcPts val="0"/>
              </a:spcAft>
              <a:defRPr sz="1200">
                <a:latin typeface="+mn-lt"/>
                <a:cs typeface="+mn-cs"/>
              </a:defRPr>
            </a:lvl1pPr>
          </a:lstStyle>
          <a:p>
            <a:pPr>
              <a:defRPr/>
            </a:pPr>
            <a:fld id="{C3917F58-B6FA-44A8-BFFA-C2E8BD493A49}" type="datetimeFigureOut">
              <a:rPr lang="es-PE"/>
              <a:pPr>
                <a:defRPr/>
              </a:pPr>
              <a:t>07/09/2012</a:t>
            </a:fld>
            <a:endParaRPr lang="es-PE" dirty="0"/>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defTabSz="761970" fontAlgn="auto">
              <a:spcBef>
                <a:spcPts val="0"/>
              </a:spcBef>
              <a:spcAft>
                <a:spcPts val="0"/>
              </a:spcAft>
              <a:defRPr sz="1200">
                <a:latin typeface="+mn-lt"/>
                <a:cs typeface="+mn-cs"/>
              </a:defRPr>
            </a:lvl1pPr>
          </a:lstStyle>
          <a:p>
            <a:pPr>
              <a:defRPr/>
            </a:pPr>
            <a:endParaRPr lang="es-PE"/>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defTabSz="761970" fontAlgn="auto">
              <a:spcBef>
                <a:spcPts val="0"/>
              </a:spcBef>
              <a:spcAft>
                <a:spcPts val="0"/>
              </a:spcAft>
              <a:defRPr sz="1200">
                <a:latin typeface="+mn-lt"/>
                <a:cs typeface="+mn-cs"/>
              </a:defRPr>
            </a:lvl1pPr>
          </a:lstStyle>
          <a:p>
            <a:pPr>
              <a:defRPr/>
            </a:pPr>
            <a:fld id="{FFB27E4E-4A15-4B8D-99BC-F60659E789FE}" type="slidenum">
              <a:rPr lang="es-PE"/>
              <a:pPr>
                <a:defRPr/>
              </a:pPr>
              <a:t>‹Nº›</a:t>
            </a:fld>
            <a:endParaRPr lang="es-PE" dirty="0"/>
          </a:p>
        </p:txBody>
      </p:sp>
    </p:spTree>
    <p:extLst>
      <p:ext uri="{BB962C8B-B14F-4D97-AF65-F5344CB8AC3E}">
        <p14:creationId xmlns:p14="http://schemas.microsoft.com/office/powerpoint/2010/main" xmlns="" val="1254157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defTabSz="761970" fontAlgn="auto">
              <a:spcBef>
                <a:spcPts val="0"/>
              </a:spcBef>
              <a:spcAft>
                <a:spcPts val="0"/>
              </a:spcAft>
              <a:defRPr sz="1200">
                <a:latin typeface="+mn-lt"/>
                <a:cs typeface="+mn-cs"/>
              </a:defRPr>
            </a:lvl1pPr>
          </a:lstStyle>
          <a:p>
            <a:pPr>
              <a:defRPr/>
            </a:pPr>
            <a:fld id="{E8052AED-6341-458E-A3B2-3610A8D18FB2}" type="datetimeFigureOut">
              <a:rPr lang="es-PE"/>
              <a:pPr>
                <a:defRPr/>
              </a:pPr>
              <a:t>07/09/2012</a:t>
            </a:fld>
            <a:endParaRPr lang="es-PE" dirty="0"/>
          </a:p>
        </p:txBody>
      </p:sp>
      <p:sp>
        <p:nvSpPr>
          <p:cNvPr id="4" name="3 Marcador de imagen de diapositiva"/>
          <p:cNvSpPr>
            <a:spLocks noGrp="1" noRot="1" noChangeAspect="1"/>
          </p:cNvSpPr>
          <p:nvPr>
            <p:ph type="sldImg" idx="2"/>
          </p:nvPr>
        </p:nvSpPr>
        <p:spPr>
          <a:xfrm>
            <a:off x="1179513" y="696913"/>
            <a:ext cx="4651375" cy="3489325"/>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defTabSz="761970" fontAlgn="auto">
              <a:spcBef>
                <a:spcPts val="0"/>
              </a:spcBef>
              <a:spcAft>
                <a:spcPts val="0"/>
              </a:spcAft>
              <a:defRPr sz="1200">
                <a:latin typeface="+mn-lt"/>
                <a:cs typeface="+mn-cs"/>
              </a:defRPr>
            </a:lvl1pPr>
          </a:lstStyle>
          <a:p>
            <a:pPr>
              <a:defRPr/>
            </a:pPr>
            <a:endParaRPr lang="es-PE"/>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defTabSz="761970" fontAlgn="auto">
              <a:spcBef>
                <a:spcPts val="0"/>
              </a:spcBef>
              <a:spcAft>
                <a:spcPts val="0"/>
              </a:spcAft>
              <a:defRPr sz="1200">
                <a:latin typeface="+mn-lt"/>
                <a:cs typeface="+mn-cs"/>
              </a:defRPr>
            </a:lvl1pPr>
          </a:lstStyle>
          <a:p>
            <a:pPr>
              <a:defRPr/>
            </a:pPr>
            <a:fld id="{162D31A7-38BB-42EB-A687-ED647D8ECFF4}" type="slidenum">
              <a:rPr lang="es-PE"/>
              <a:pPr>
                <a:defRPr/>
              </a:pPr>
              <a:t>‹Nº›</a:t>
            </a:fld>
            <a:endParaRPr lang="es-PE" dirty="0"/>
          </a:p>
        </p:txBody>
      </p:sp>
      <p:sp>
        <p:nvSpPr>
          <p:cNvPr id="8" name="7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defTabSz="761970" fontAlgn="auto">
              <a:spcBef>
                <a:spcPts val="0"/>
              </a:spcBef>
              <a:spcAft>
                <a:spcPts val="0"/>
              </a:spcAft>
              <a:defRPr sz="1200">
                <a:latin typeface="+mn-lt"/>
                <a:cs typeface="+mn-cs"/>
              </a:defRPr>
            </a:lvl1pPr>
          </a:lstStyle>
          <a:p>
            <a:pPr>
              <a:defRPr/>
            </a:pPr>
            <a:endParaRPr lang="es-ES"/>
          </a:p>
        </p:txBody>
      </p:sp>
    </p:spTree>
    <p:extLst>
      <p:ext uri="{BB962C8B-B14F-4D97-AF65-F5344CB8AC3E}">
        <p14:creationId xmlns:p14="http://schemas.microsoft.com/office/powerpoint/2010/main" xmlns="" val="919099678"/>
      </p:ext>
    </p:extLst>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defRPr sz="1000" kern="1200">
        <a:solidFill>
          <a:schemeClr val="tx1"/>
        </a:solidFill>
        <a:latin typeface="+mn-lt"/>
        <a:ea typeface="+mn-ea"/>
        <a:cs typeface="+mn-cs"/>
      </a:defRPr>
    </a:lvl1pPr>
    <a:lvl2pPr marL="379413" algn="l" defTabSz="760413" rtl="0" eaLnBrk="0" fontAlgn="base" hangingPunct="0">
      <a:spcBef>
        <a:spcPct val="30000"/>
      </a:spcBef>
      <a:spcAft>
        <a:spcPct val="0"/>
      </a:spcAft>
      <a:defRPr sz="1000" kern="1200">
        <a:solidFill>
          <a:schemeClr val="tx1"/>
        </a:solidFill>
        <a:latin typeface="+mn-lt"/>
        <a:ea typeface="+mn-ea"/>
        <a:cs typeface="+mn-cs"/>
      </a:defRPr>
    </a:lvl2pPr>
    <a:lvl3pPr marL="760413" algn="l" defTabSz="760413" rtl="0" eaLnBrk="0" fontAlgn="base" hangingPunct="0">
      <a:spcBef>
        <a:spcPct val="30000"/>
      </a:spcBef>
      <a:spcAft>
        <a:spcPct val="0"/>
      </a:spcAft>
      <a:defRPr sz="1000" kern="1200">
        <a:solidFill>
          <a:schemeClr val="tx1"/>
        </a:solidFill>
        <a:latin typeface="+mn-lt"/>
        <a:ea typeface="+mn-ea"/>
        <a:cs typeface="+mn-cs"/>
      </a:defRPr>
    </a:lvl3pPr>
    <a:lvl4pPr marL="1141413" algn="l" defTabSz="760413" rtl="0" eaLnBrk="0" fontAlgn="base" hangingPunct="0">
      <a:spcBef>
        <a:spcPct val="30000"/>
      </a:spcBef>
      <a:spcAft>
        <a:spcPct val="0"/>
      </a:spcAft>
      <a:defRPr sz="1000" kern="1200">
        <a:solidFill>
          <a:schemeClr val="tx1"/>
        </a:solidFill>
        <a:latin typeface="+mn-lt"/>
        <a:ea typeface="+mn-ea"/>
        <a:cs typeface="+mn-cs"/>
      </a:defRPr>
    </a:lvl4pPr>
    <a:lvl5pPr marL="1522413" algn="l" defTabSz="760413" rtl="0" eaLnBrk="0" fontAlgn="base" hangingPunct="0">
      <a:spcBef>
        <a:spcPct val="30000"/>
      </a:spcBef>
      <a:spcAft>
        <a:spcPct val="0"/>
      </a:spcAft>
      <a:defRPr sz="1000" kern="1200">
        <a:solidFill>
          <a:schemeClr val="tx1"/>
        </a:solidFill>
        <a:latin typeface="+mn-lt"/>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sz="1200" dirty="0" smtClean="0"/>
          </a:p>
        </p:txBody>
      </p:sp>
      <p:sp>
        <p:nvSpPr>
          <p:cNvPr id="18436"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7B4EE3C4-35C1-414E-8283-C65F85525F2F}" type="slidenum">
              <a:rPr lang="es-PE" sz="1200" smtClean="0"/>
              <a:pPr defTabSz="760413" fontAlgn="base">
                <a:spcBef>
                  <a:spcPct val="0"/>
                </a:spcBef>
                <a:spcAft>
                  <a:spcPct val="0"/>
                </a:spcAft>
                <a:defRPr/>
              </a:pPr>
              <a:t>1</a:t>
            </a:fld>
            <a:endParaRPr lang="es-PE"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E" sz="1200" b="1" dirty="0" smtClean="0"/>
              <a:t>CONFIANZA</a:t>
            </a:r>
            <a:endParaRPr lang="es-PE" sz="1200" dirty="0" smtClean="0"/>
          </a:p>
          <a:p>
            <a:pPr eaLnBrk="1" hangingPunct="1">
              <a:spcBef>
                <a:spcPct val="0"/>
              </a:spcBef>
            </a:pPr>
            <a:endParaRPr lang="es-PE" sz="1200" dirty="0" smtClean="0"/>
          </a:p>
          <a:p>
            <a:pPr algn="just" rtl="0"/>
            <a:r>
              <a:rPr lang="es-ES" sz="1200" kern="1200" baseline="0" dirty="0" smtClean="0">
                <a:solidFill>
                  <a:schemeClr val="tx1"/>
                </a:solidFill>
                <a:latin typeface="Arial" pitchFamily="34" charset="0"/>
                <a:cs typeface="Arial" pitchFamily="34" charset="0"/>
              </a:rPr>
              <a:t>Si bien el SEACE procura que los procesos de selección sean eficientes y céleres, igualmente, el arbitraje en contratación pública, en caso de surgir conflictos, procura que las controversias sean resueltas en forma eficiente y eficaz.</a:t>
            </a:r>
          </a:p>
          <a:p>
            <a:pPr algn="just"/>
            <a:endParaRPr lang="es-ES" sz="1200" b="1" kern="1200" baseline="0" dirty="0" smtClean="0">
              <a:solidFill>
                <a:schemeClr val="tx1"/>
              </a:solidFill>
              <a:latin typeface="Arial" pitchFamily="34" charset="0"/>
              <a:cs typeface="Arial" pitchFamily="34" charset="0"/>
            </a:endParaRPr>
          </a:p>
          <a:p>
            <a:pPr algn="just" rtl="0"/>
            <a:r>
              <a:rPr lang="es-ES" sz="1200" kern="1200" baseline="0" dirty="0" smtClean="0">
                <a:solidFill>
                  <a:schemeClr val="tx1"/>
                </a:solidFill>
                <a:latin typeface="Arial" pitchFamily="34" charset="0"/>
                <a:cs typeface="Arial" pitchFamily="34" charset="0"/>
              </a:rPr>
              <a:t>En tal sentido, sobre la base de los tres ejes: Transparencia, Celeridad y Confianza; el Arbitraje en Contratación Pública en el Perú, contribuye a:</a:t>
            </a:r>
          </a:p>
          <a:p>
            <a:pPr algn="just" rtl="0"/>
            <a:r>
              <a:rPr lang="es-ES" sz="1200" kern="1200" baseline="0" dirty="0" smtClean="0">
                <a:solidFill>
                  <a:schemeClr val="tx1"/>
                </a:solidFill>
                <a:latin typeface="Arial" pitchFamily="34" charset="0"/>
                <a:cs typeface="Arial" pitchFamily="34" charset="0"/>
              </a:rPr>
              <a:t> </a:t>
            </a:r>
          </a:p>
          <a:p>
            <a:pPr algn="just" rtl="0"/>
            <a:r>
              <a:rPr lang="es-ES" sz="1200" b="1" u="sng" kern="1200" baseline="0" dirty="0" smtClean="0">
                <a:solidFill>
                  <a:schemeClr val="tx1"/>
                </a:solidFill>
                <a:latin typeface="Arial" pitchFamily="34" charset="0"/>
                <a:cs typeface="Arial" pitchFamily="34" charset="0"/>
              </a:rPr>
              <a:t>Dinamizar el mercado de compras públicas del país: </a:t>
            </a:r>
          </a:p>
          <a:p>
            <a:pPr algn="just" rtl="0"/>
            <a:r>
              <a:rPr lang="es-ES" sz="1200" kern="1200" baseline="0" dirty="0" smtClean="0">
                <a:solidFill>
                  <a:schemeClr val="tx1"/>
                </a:solidFill>
                <a:latin typeface="Arial" pitchFamily="34" charset="0"/>
                <a:cs typeface="Arial" pitchFamily="34" charset="0"/>
              </a:rPr>
              <a:t>Reduciendo los costos de transacción en el mercado de compras públicas, tanto para  los proveedores como para la entidades, fomenta la competitividad e incentiva la mayor participación de postores en dicho mercado.</a:t>
            </a:r>
          </a:p>
          <a:p>
            <a:pPr algn="just" rtl="0"/>
            <a:r>
              <a:rPr lang="es-ES" sz="1200" kern="1200" baseline="0" dirty="0" smtClean="0">
                <a:solidFill>
                  <a:schemeClr val="tx1"/>
                </a:solidFill>
                <a:latin typeface="Arial" pitchFamily="34" charset="0"/>
                <a:cs typeface="Arial" pitchFamily="34" charset="0"/>
              </a:rPr>
              <a:t> </a:t>
            </a:r>
          </a:p>
          <a:p>
            <a:pPr algn="just" rtl="0"/>
            <a:r>
              <a:rPr lang="es-ES" sz="1200" b="1" u="sng" kern="1200" baseline="0" dirty="0" smtClean="0">
                <a:solidFill>
                  <a:schemeClr val="tx1"/>
                </a:solidFill>
                <a:latin typeface="Arial" pitchFamily="34" charset="0"/>
                <a:cs typeface="Arial" pitchFamily="34" charset="0"/>
              </a:rPr>
              <a:t>Ejecutar eficientemente el gasto público: </a:t>
            </a:r>
          </a:p>
          <a:p>
            <a:pPr algn="just" rtl="0"/>
            <a:r>
              <a:rPr lang="es-ES" sz="1200" kern="1200" baseline="0" dirty="0" smtClean="0">
                <a:solidFill>
                  <a:schemeClr val="tx1"/>
                </a:solidFill>
                <a:latin typeface="Arial" pitchFamily="34" charset="0"/>
                <a:cs typeface="Arial" pitchFamily="34" charset="0"/>
              </a:rPr>
              <a:t>En la medida que los  recursos presupuestales asignados a las entidades públicas son ejecutados eficientemente, se logra el abastecimiento oportuno de bienes, servicios y obras, y con ello la satisfacción de los intereses y necesidades de la población.</a:t>
            </a:r>
          </a:p>
          <a:p>
            <a:pPr algn="just" rtl="0"/>
            <a:r>
              <a:rPr lang="es-ES" sz="1200" kern="1200" baseline="0" dirty="0" smtClean="0">
                <a:solidFill>
                  <a:schemeClr val="tx1"/>
                </a:solidFill>
                <a:latin typeface="Arial" pitchFamily="34" charset="0"/>
                <a:cs typeface="Arial" pitchFamily="34" charset="0"/>
              </a:rPr>
              <a:t> </a:t>
            </a:r>
          </a:p>
          <a:p>
            <a:pPr algn="just" rtl="0"/>
            <a:r>
              <a:rPr lang="es-ES" sz="1200" b="1" kern="1200" baseline="0" dirty="0" smtClean="0">
                <a:solidFill>
                  <a:schemeClr val="tx1"/>
                </a:solidFill>
                <a:latin typeface="Arial" pitchFamily="34" charset="0"/>
                <a:cs typeface="Arial" pitchFamily="34" charset="0"/>
              </a:rPr>
              <a:t>El OSCE, como organismo rector especializado encargado de promover las mejores prácticas en los procesos de contrataciones públicas, tiene entre sus funciones:</a:t>
            </a:r>
          </a:p>
          <a:p>
            <a:pPr algn="just" rtl="0"/>
            <a:endParaRPr lang="es-ES" sz="1200" b="1" kern="1200" baseline="0" dirty="0" smtClean="0">
              <a:solidFill>
                <a:schemeClr val="tx1"/>
              </a:solidFill>
              <a:latin typeface="Arial" pitchFamily="34" charset="0"/>
              <a:cs typeface="Arial" pitchFamily="34" charset="0"/>
            </a:endParaRPr>
          </a:p>
          <a:p>
            <a:pPr marL="88900" indent="-88900" algn="just">
              <a:buFont typeface="Arial" pitchFamily="34" charset="0"/>
              <a:buChar char="•"/>
              <a:tabLst>
                <a:tab pos="88900" algn="l"/>
              </a:tabLst>
            </a:pPr>
            <a:r>
              <a:rPr lang="es-ES" sz="1200" dirty="0" smtClean="0">
                <a:latin typeface="Arial" pitchFamily="34" charset="0"/>
                <a:cs typeface="Arial" pitchFamily="34" charset="0"/>
              </a:rPr>
              <a:t>Promover que los arbitrajes en contratación pública se desarrollen en cumplimiento de la ley, cautelando los interés públicos, así como  el uso de los fondos públicos, a que se contraen los mismos.</a:t>
            </a:r>
          </a:p>
          <a:p>
            <a:pPr marL="88900" indent="-88900" algn="just">
              <a:buFont typeface="Arial" pitchFamily="34" charset="0"/>
              <a:buChar char="•"/>
              <a:tabLst>
                <a:tab pos="88900" algn="l"/>
              </a:tabLst>
            </a:pPr>
            <a:endParaRPr lang="es-ES" sz="1200" dirty="0" smtClean="0">
              <a:latin typeface="Arial" pitchFamily="34" charset="0"/>
              <a:cs typeface="Arial" pitchFamily="34" charset="0"/>
            </a:endParaRPr>
          </a:p>
          <a:p>
            <a:pPr marL="88900" indent="-88900" algn="just">
              <a:buFont typeface="Arial" pitchFamily="34" charset="0"/>
              <a:buChar char="•"/>
              <a:tabLst>
                <a:tab pos="88900" algn="l"/>
              </a:tabLst>
            </a:pPr>
            <a:r>
              <a:rPr lang="es-ES" sz="1200" dirty="0" smtClean="0">
                <a:latin typeface="Arial" pitchFamily="34" charset="0"/>
                <a:cs typeface="Arial" pitchFamily="34" charset="0"/>
              </a:rPr>
              <a:t>Fomentar la transparencia, celeridad y confianza de los procesos arbitrales, para continuar el fortalecimiento de la institucionalidad del arbitraje en contratación pública en el Perú.</a:t>
            </a:r>
            <a:endParaRPr lang="es-ES" sz="1800" dirty="0" smtClean="0">
              <a:latin typeface="Arial" pitchFamily="34" charset="0"/>
              <a:cs typeface="Arial" pitchFamily="34" charset="0"/>
            </a:endParaRPr>
          </a:p>
        </p:txBody>
      </p:sp>
      <p:sp>
        <p:nvSpPr>
          <p:cNvPr id="26628"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930B4E65-F404-4D84-9A7E-E1F5B1244407}" type="slidenum">
              <a:rPr lang="es-PE" sz="1200" smtClean="0"/>
              <a:pPr defTabSz="760413" fontAlgn="base">
                <a:spcBef>
                  <a:spcPct val="0"/>
                </a:spcBef>
                <a:spcAft>
                  <a:spcPct val="0"/>
                </a:spcAft>
                <a:defRPr/>
              </a:pPr>
              <a:t>10</a:t>
            </a:fld>
            <a:endParaRPr lang="es-PE"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a:bodyPr>
          <a:lstStyle/>
          <a:p>
            <a:pPr algn="just" rtl="0"/>
            <a:r>
              <a:rPr lang="es-ES" sz="1000" b="1" kern="1200" baseline="0" dirty="0" smtClean="0">
                <a:solidFill>
                  <a:schemeClr val="tx1"/>
                </a:solidFill>
                <a:latin typeface="Arial" pitchFamily="34" charset="0"/>
                <a:cs typeface="Arial" pitchFamily="34" charset="0"/>
              </a:rPr>
              <a:t>CONCLUSIONES</a:t>
            </a:r>
          </a:p>
          <a:p>
            <a:pPr algn="just" rtl="0"/>
            <a:endParaRPr lang="es-ES" sz="1000" kern="1200" baseline="0" dirty="0" smtClean="0">
              <a:solidFill>
                <a:schemeClr val="tx1"/>
              </a:solidFill>
              <a:latin typeface="Arial" pitchFamily="34" charset="0"/>
              <a:cs typeface="Arial" pitchFamily="34" charset="0"/>
            </a:endParaRPr>
          </a:p>
          <a:p>
            <a:pPr algn="just" rtl="0"/>
            <a:r>
              <a:rPr lang="es-ES" sz="1000" kern="1200" baseline="0" dirty="0" smtClean="0">
                <a:solidFill>
                  <a:schemeClr val="tx1"/>
                </a:solidFill>
                <a:latin typeface="Arial" pitchFamily="34" charset="0"/>
                <a:cs typeface="Arial" pitchFamily="34" charset="0"/>
              </a:rPr>
              <a:t>Si bien el SEACE procura que los procesos de selección sean eficientes y céleres, igualmente, el arbitraje en contratación pública, en caso de surgir conflictos, procura que las controversias sean resueltas en forma eficiente y eficaz.</a:t>
            </a:r>
          </a:p>
          <a:p>
            <a:pPr algn="just"/>
            <a:endParaRPr lang="es-ES" sz="1000" b="1" kern="1200" baseline="0" dirty="0" smtClean="0">
              <a:solidFill>
                <a:schemeClr val="tx1"/>
              </a:solidFill>
              <a:latin typeface="Arial" pitchFamily="34" charset="0"/>
              <a:cs typeface="Arial" pitchFamily="34" charset="0"/>
            </a:endParaRPr>
          </a:p>
          <a:p>
            <a:pPr algn="just" rtl="0"/>
            <a:r>
              <a:rPr lang="es-ES" sz="1000" kern="1200" baseline="0" dirty="0" smtClean="0">
                <a:solidFill>
                  <a:schemeClr val="tx1"/>
                </a:solidFill>
                <a:latin typeface="Arial" pitchFamily="34" charset="0"/>
                <a:cs typeface="Arial" pitchFamily="34" charset="0"/>
              </a:rPr>
              <a:t>En tal sentido, sobre la base de los tres ejes: Transparencia, Celeridad y Confianza; el Arbitraje en Contratación Pública en el Perú, contribuye a:</a:t>
            </a:r>
          </a:p>
          <a:p>
            <a:pPr algn="just" rtl="0"/>
            <a:r>
              <a:rPr lang="es-ES" sz="1000" kern="1200" baseline="0" dirty="0" smtClean="0">
                <a:solidFill>
                  <a:schemeClr val="tx1"/>
                </a:solidFill>
                <a:latin typeface="Arial" pitchFamily="34" charset="0"/>
                <a:cs typeface="Arial" pitchFamily="34" charset="0"/>
              </a:rPr>
              <a:t> </a:t>
            </a:r>
          </a:p>
          <a:p>
            <a:pPr algn="just" rtl="0"/>
            <a:r>
              <a:rPr lang="es-ES" sz="1000" b="1" u="sng" kern="1200" baseline="0" dirty="0" smtClean="0">
                <a:solidFill>
                  <a:schemeClr val="tx1"/>
                </a:solidFill>
                <a:latin typeface="Arial" pitchFamily="34" charset="0"/>
                <a:cs typeface="Arial" pitchFamily="34" charset="0"/>
              </a:rPr>
              <a:t>Dinamizar el mercado de compras públicas del país: </a:t>
            </a:r>
          </a:p>
          <a:p>
            <a:pPr algn="just" rtl="0"/>
            <a:r>
              <a:rPr lang="es-ES" sz="1000" kern="1200" baseline="0" dirty="0" smtClean="0">
                <a:solidFill>
                  <a:schemeClr val="tx1"/>
                </a:solidFill>
                <a:latin typeface="Arial" pitchFamily="34" charset="0"/>
                <a:cs typeface="Arial" pitchFamily="34" charset="0"/>
              </a:rPr>
              <a:t>Reduciendo los costos de transacción en el mercado de compras públicas, tanto para  los proveedores como para la entidades, fomenta la competitividad e incentiva la mayor participación de postores en dicho mercado.</a:t>
            </a:r>
          </a:p>
          <a:p>
            <a:pPr algn="just" rtl="0"/>
            <a:r>
              <a:rPr lang="es-ES" sz="1000" kern="1200" baseline="0" dirty="0" smtClean="0">
                <a:solidFill>
                  <a:schemeClr val="tx1"/>
                </a:solidFill>
                <a:latin typeface="Arial" pitchFamily="34" charset="0"/>
                <a:cs typeface="Arial" pitchFamily="34" charset="0"/>
              </a:rPr>
              <a:t> </a:t>
            </a:r>
          </a:p>
          <a:p>
            <a:pPr algn="just" rtl="0"/>
            <a:r>
              <a:rPr lang="es-ES" sz="1000" b="1" u="sng" kern="1200" baseline="0" dirty="0" smtClean="0">
                <a:solidFill>
                  <a:schemeClr val="tx1"/>
                </a:solidFill>
                <a:latin typeface="Arial" pitchFamily="34" charset="0"/>
                <a:cs typeface="Arial" pitchFamily="34" charset="0"/>
              </a:rPr>
              <a:t>Ejecutar eficientemente el gasto público: </a:t>
            </a:r>
          </a:p>
          <a:p>
            <a:pPr algn="just" rtl="0"/>
            <a:r>
              <a:rPr lang="es-ES" sz="1000" kern="1200" baseline="0" dirty="0" smtClean="0">
                <a:solidFill>
                  <a:schemeClr val="tx1"/>
                </a:solidFill>
                <a:latin typeface="Arial" pitchFamily="34" charset="0"/>
                <a:cs typeface="Arial" pitchFamily="34" charset="0"/>
              </a:rPr>
              <a:t>En la medida que los  recursos presupuestales asignados a las entidades públicas son ejecutados eficientemente, se logra el abastecimiento oportuno de bienes, servicios y obras, y con ello la satisfacción de los intereses y necesidades de la población.</a:t>
            </a:r>
          </a:p>
          <a:p>
            <a:pPr algn="just" rtl="0"/>
            <a:r>
              <a:rPr lang="es-ES" sz="1000" kern="1200" baseline="0" dirty="0" smtClean="0">
                <a:solidFill>
                  <a:schemeClr val="tx1"/>
                </a:solidFill>
                <a:latin typeface="Arial" pitchFamily="34" charset="0"/>
                <a:cs typeface="Arial" pitchFamily="34" charset="0"/>
              </a:rPr>
              <a:t> </a:t>
            </a:r>
          </a:p>
          <a:p>
            <a:pPr algn="just" rtl="0"/>
            <a:r>
              <a:rPr lang="es-ES" sz="1000" b="1" kern="1200" baseline="0" dirty="0" smtClean="0">
                <a:solidFill>
                  <a:schemeClr val="tx1"/>
                </a:solidFill>
                <a:latin typeface="Arial" pitchFamily="34" charset="0"/>
                <a:cs typeface="Arial" pitchFamily="34" charset="0"/>
              </a:rPr>
              <a:t>El OSCE, como organismo rector especializado encargado de promover las mejores prácticas en los procesos de contrataciones públicas, tiene entre sus funciones:</a:t>
            </a:r>
          </a:p>
          <a:p>
            <a:pPr algn="just" rtl="0"/>
            <a:endParaRPr lang="es-ES" sz="1000" b="1" kern="1200" baseline="0" dirty="0" smtClean="0">
              <a:solidFill>
                <a:schemeClr val="tx1"/>
              </a:solidFill>
              <a:latin typeface="Arial" pitchFamily="34" charset="0"/>
              <a:cs typeface="Arial" pitchFamily="34" charset="0"/>
            </a:endParaRPr>
          </a:p>
          <a:p>
            <a:pPr marL="88900" indent="-88900" algn="just">
              <a:buFont typeface="Arial" pitchFamily="34" charset="0"/>
              <a:buChar char="•"/>
              <a:tabLst>
                <a:tab pos="88900" algn="l"/>
              </a:tabLst>
            </a:pPr>
            <a:r>
              <a:rPr lang="es-ES" dirty="0" smtClean="0">
                <a:latin typeface="Arial" pitchFamily="34" charset="0"/>
                <a:cs typeface="Arial" pitchFamily="34" charset="0"/>
              </a:rPr>
              <a:t>Promover que los arbitrajes en contratación pública se desarrollen en cumplimiento de la ley, cautelando los interés públicos, así como  el uso de los fondos públicos, a que se contraen los mismos.</a:t>
            </a:r>
          </a:p>
          <a:p>
            <a:pPr marL="88900" indent="-88900" algn="just">
              <a:buFont typeface="Arial" pitchFamily="34" charset="0"/>
              <a:buChar char="•"/>
              <a:tabLst>
                <a:tab pos="88900" algn="l"/>
              </a:tabLst>
            </a:pPr>
            <a:endParaRPr lang="es-ES" dirty="0" smtClean="0">
              <a:latin typeface="Arial" pitchFamily="34" charset="0"/>
              <a:cs typeface="Arial" pitchFamily="34" charset="0"/>
            </a:endParaRPr>
          </a:p>
          <a:p>
            <a:pPr marL="88900" indent="-88900" algn="just">
              <a:buFont typeface="Arial" pitchFamily="34" charset="0"/>
              <a:buChar char="•"/>
              <a:tabLst>
                <a:tab pos="88900" algn="l"/>
              </a:tabLst>
            </a:pPr>
            <a:r>
              <a:rPr lang="es-ES" dirty="0" smtClean="0">
                <a:latin typeface="Arial" pitchFamily="34" charset="0"/>
                <a:cs typeface="Arial" pitchFamily="34" charset="0"/>
              </a:rPr>
              <a:t>Fomentar la transparencia, celeridad y confianza de los procesos arbitrales, para continuar el fortalecimiento de la institucionalidad del arbitraje en contratación pública en el Perú.</a:t>
            </a:r>
            <a:endParaRPr lang="es-ES" sz="1200" dirty="0" smtClean="0">
              <a:latin typeface="Arial" pitchFamily="34" charset="0"/>
              <a:cs typeface="Arial" pitchFamily="34" charset="0"/>
            </a:endParaRPr>
          </a:p>
          <a:p>
            <a:pPr algn="just" rtl="0"/>
            <a:endParaRPr lang="es-ES" sz="1000" kern="1200" baseline="0" dirty="0" smtClean="0">
              <a:solidFill>
                <a:schemeClr val="tx1"/>
              </a:solidFill>
              <a:latin typeface="Arial" pitchFamily="34" charset="0"/>
              <a:cs typeface="Arial" pitchFamily="34" charset="0"/>
            </a:endParaRPr>
          </a:p>
        </p:txBody>
      </p:sp>
      <p:sp>
        <p:nvSpPr>
          <p:cNvPr id="28676"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AF9CC95C-52E0-4DF6-BC11-D4BCCF6547B0}" type="slidenum">
              <a:rPr lang="es-PE" sz="1200" smtClean="0"/>
              <a:pPr defTabSz="760413" fontAlgn="base">
                <a:spcBef>
                  <a:spcPct val="0"/>
                </a:spcBef>
                <a:spcAft>
                  <a:spcPct val="0"/>
                </a:spcAft>
                <a:defRPr/>
              </a:pPr>
              <a:t>11</a:t>
            </a:fld>
            <a:endParaRPr lang="es-PE"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77500" lnSpcReduction="20000"/>
          </a:bodyPr>
          <a:lstStyle/>
          <a:p>
            <a:pPr marL="0" marR="0" indent="0" algn="just" defTabSz="760413" rtl="0" eaLnBrk="1" fontAlgn="auto" latinLnBrk="0" hangingPunct="1">
              <a:lnSpc>
                <a:spcPct val="100000"/>
              </a:lnSpc>
              <a:spcBef>
                <a:spcPts val="600"/>
              </a:spcBef>
              <a:spcAft>
                <a:spcPts val="0"/>
              </a:spcAft>
              <a:buClrTx/>
              <a:buSzTx/>
              <a:buFontTx/>
              <a:buNone/>
              <a:tabLst/>
              <a:defRPr/>
            </a:pPr>
            <a:r>
              <a:rPr lang="es-PE" sz="1000" b="1" dirty="0" smtClean="0">
                <a:latin typeface="Arial" charset="0"/>
              </a:rPr>
              <a:t>CLAVES PARA IMPLEMENTAR UN SISTEMA DE ARBITRAJE EN COMPRAS PÚBLICAS</a:t>
            </a:r>
          </a:p>
          <a:p>
            <a:pPr algn="just" eaLnBrk="1" fontAlgn="auto" hangingPunct="1">
              <a:spcBef>
                <a:spcPts val="600"/>
              </a:spcBef>
              <a:spcAft>
                <a:spcPts val="0"/>
              </a:spcAft>
              <a:defRPr/>
            </a:pPr>
            <a:endParaRPr lang="es-ES" dirty="0" smtClean="0">
              <a:latin typeface="Arial" pitchFamily="34" charset="0"/>
              <a:cs typeface="Arial" pitchFamily="34" charset="0"/>
            </a:endParaRPr>
          </a:p>
          <a:p>
            <a:pPr algn="just" eaLnBrk="1" fontAlgn="auto" hangingPunct="1">
              <a:spcBef>
                <a:spcPts val="600"/>
              </a:spcBef>
              <a:spcAft>
                <a:spcPts val="0"/>
              </a:spcAft>
              <a:defRPr/>
            </a:pPr>
            <a:r>
              <a:rPr lang="es-ES" dirty="0" smtClean="0">
                <a:latin typeface="Arial" pitchFamily="34" charset="0"/>
                <a:cs typeface="Arial" pitchFamily="34" charset="0"/>
              </a:rPr>
              <a:t>En base a nuestra experiencia , consideramos que la implementación de un sistema arbitral eficiente como mecanismo de solución de controversias en la contratación pública, debe necesariamente contemplar contar con lo siguiente:</a:t>
            </a:r>
          </a:p>
          <a:p>
            <a:pPr algn="just" eaLnBrk="1" fontAlgn="auto" hangingPunct="1">
              <a:spcBef>
                <a:spcPts val="600"/>
              </a:spcBef>
              <a:spcAft>
                <a:spcPts val="0"/>
              </a:spcAft>
              <a:defRPr/>
            </a:pPr>
            <a:endParaRPr lang="es-ES" dirty="0" smtClean="0">
              <a:latin typeface="Arial" pitchFamily="34" charset="0"/>
              <a:cs typeface="Arial" pitchFamily="34" charset="0"/>
            </a:endParaRPr>
          </a:p>
          <a:p>
            <a:pPr marL="228600" indent="-228600" algn="just" eaLnBrk="1" fontAlgn="auto" hangingPunct="1">
              <a:spcBef>
                <a:spcPts val="600"/>
              </a:spcBef>
              <a:spcAft>
                <a:spcPts val="0"/>
              </a:spcAft>
              <a:buFontTx/>
              <a:buAutoNum type="arabicParenR"/>
              <a:defRPr/>
            </a:pPr>
            <a:r>
              <a:rPr lang="es-ES" dirty="0" smtClean="0">
                <a:latin typeface="Arial" pitchFamily="34" charset="0"/>
                <a:cs typeface="Arial" pitchFamily="34" charset="0"/>
              </a:rPr>
              <a:t>Un marco normativo sólido, que reconozca al arbitraje</a:t>
            </a:r>
            <a:r>
              <a:rPr lang="es-ES" b="1" dirty="0" smtClean="0">
                <a:latin typeface="Arial" pitchFamily="34" charset="0"/>
                <a:cs typeface="Arial" pitchFamily="34" charset="0"/>
              </a:rPr>
              <a:t> </a:t>
            </a:r>
            <a:r>
              <a:rPr lang="es-ES" dirty="0" smtClean="0">
                <a:latin typeface="Arial" pitchFamily="34" charset="0"/>
                <a:cs typeface="Arial" pitchFamily="34" charset="0"/>
              </a:rPr>
              <a:t>como mecanismo de solución de conflictos de carácter obligatorio en las compras públicas, otorgándole a los laudos toda la fortaleza y eficacia que  se reconoce a las sentencias judiciales. Asimismo, se requiere la actuación de un Organismo rector en compras públicas que colabore en la institucionalización del arbitraje en dicha materia, administrando además todos los procedimientos administrativos que sirven a dicho objetivo (como designaciones residuales, instalaciones de tribunales, recusaciones, etc.).</a:t>
            </a:r>
          </a:p>
          <a:p>
            <a:pPr marL="228600" indent="-228600" algn="just" eaLnBrk="1" fontAlgn="auto" hangingPunct="1">
              <a:spcBef>
                <a:spcPts val="600"/>
              </a:spcBef>
              <a:spcAft>
                <a:spcPts val="0"/>
              </a:spcAft>
              <a:buFontTx/>
              <a:buAutoNum type="arabicParenR"/>
              <a:defRPr/>
            </a:pPr>
            <a:r>
              <a:rPr lang="es-ES" dirty="0" smtClean="0">
                <a:latin typeface="Arial" pitchFamily="34" charset="0"/>
                <a:cs typeface="Arial" pitchFamily="34" charset="0"/>
              </a:rPr>
              <a:t>Proveer a  todos los agentes interesados de canales de acceso directo a información y documentación relevante en materia arbitral, de manera que la colectividad  así como  los diferentes organismos estatales vinculados al control de la actividad estatal puedan  ejercer una efectiva supervisión de este mecanismo de solución de controversias  en el que están involucrados fondos públicos. Asimismo, a través de la publicidad de los laudos se busca generar predictibilidad entre los actores del mercado de las compras públicas sobre las distintas materias sometidas al arbitraje (precedentes arbitrales en compras públicas).</a:t>
            </a:r>
          </a:p>
          <a:p>
            <a:pPr marL="228600" indent="-228600" algn="just">
              <a:spcBef>
                <a:spcPts val="600"/>
              </a:spcBef>
              <a:buFontTx/>
              <a:buAutoNum type="arabicParenR"/>
              <a:defRPr/>
            </a:pPr>
            <a:r>
              <a:rPr lang="es-ES" dirty="0" smtClean="0">
                <a:latin typeface="Arial" pitchFamily="34" charset="0"/>
                <a:cs typeface="Arial" pitchFamily="34" charset="0"/>
              </a:rPr>
              <a:t>Se necesita también generar una adecuada interrelación del ente rector en materia de compras públicas con los distintos actores que requieren la implementación efectiva de un sistema arbitral en dicha materia, tales como  árbitros, gremios comerciales, colegios profesionales y universidades. Estos deben constituirse en socios estratégicos de la difusión del arbitraje, de la capacitación de los profesionales que aspiren a ejercer la actividad arbitral e incluso en la administración y gestión de los procesos arbitrales.</a:t>
            </a:r>
          </a:p>
          <a:p>
            <a:pPr marL="228600" indent="-228600" algn="just" eaLnBrk="1" fontAlgn="auto" hangingPunct="1">
              <a:spcBef>
                <a:spcPts val="600"/>
              </a:spcBef>
              <a:spcAft>
                <a:spcPts val="0"/>
              </a:spcAft>
              <a:buFontTx/>
              <a:buAutoNum type="arabicParenR"/>
              <a:defRPr/>
            </a:pPr>
            <a:r>
              <a:rPr lang="es-ES" dirty="0" smtClean="0">
                <a:latin typeface="Arial" pitchFamily="34" charset="0"/>
                <a:cs typeface="Arial" pitchFamily="34" charset="0"/>
              </a:rPr>
              <a:t>Se debe contar con mecanismos de adecuado monitoreo del arbitraje en compras públicas, mecanismos que deben incluir, aunque no limitarse, a la previsión de sistemas de sanciones ante las medidas dilatorias o antiéticas de los intervinientes en los arbitrajes (árbitros, secretario arbitral y partes) e incluso de control de las instituciones privadas que desarrollen actividades de administración de arbitrajes en dicha materia.</a:t>
            </a:r>
          </a:p>
        </p:txBody>
      </p:sp>
      <p:sp>
        <p:nvSpPr>
          <p:cNvPr id="31748"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3045BEBD-F2CF-43B7-A489-6F9EB7B4EC7C}" type="slidenum">
              <a:rPr lang="es-PE" sz="1200" smtClean="0"/>
              <a:pPr defTabSz="760413" fontAlgn="base">
                <a:spcBef>
                  <a:spcPct val="0"/>
                </a:spcBef>
                <a:spcAft>
                  <a:spcPct val="0"/>
                </a:spcAft>
                <a:defRPr/>
              </a:pPr>
              <a:t>12</a:t>
            </a:fld>
            <a:endParaRPr lang="es-PE"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0723" name="2 Marcador de notas"/>
          <p:cNvSpPr>
            <a:spLocks noGrp="1"/>
          </p:cNvSpPr>
          <p:nvPr>
            <p:ph type="body" idx="1"/>
          </p:nvPr>
        </p:nvSpPr>
        <p:spPr bwMode="auto">
          <a:noFill/>
        </p:spPr>
        <p:txBody>
          <a:bodyPr wrap="square" numCol="1" anchor="t" anchorCtr="0" compatLnSpc="1">
            <a:prstTxWarp prst="textNoShape">
              <a:avLst/>
            </a:prstTxWarp>
          </a:bodyPr>
          <a:lstStyle/>
          <a:p>
            <a:pPr algn="l"/>
            <a:r>
              <a:rPr lang="es-PE" sz="1000" b="1" dirty="0" smtClean="0">
                <a:latin typeface="Arial" charset="0"/>
              </a:rPr>
              <a:t>PROYECCIONES DEL ARBITRAJES EN COMPRAS PÚBLICAS</a:t>
            </a:r>
          </a:p>
          <a:p>
            <a:pPr eaLnBrk="1" hangingPunct="1">
              <a:spcBef>
                <a:spcPct val="0"/>
              </a:spcBef>
            </a:pPr>
            <a:endParaRPr lang="es-ES" dirty="0" smtClean="0"/>
          </a:p>
          <a:p>
            <a:pPr algn="just">
              <a:spcBef>
                <a:spcPts val="600"/>
              </a:spcBef>
            </a:pPr>
            <a:r>
              <a:rPr lang="es-ES" kern="1200" dirty="0" smtClean="0">
                <a:solidFill>
                  <a:schemeClr val="tx1"/>
                </a:solidFill>
                <a:latin typeface="Arial" pitchFamily="34" charset="0"/>
                <a:cs typeface="Arial" pitchFamily="34" charset="0"/>
              </a:rPr>
              <a:t>Si bien mucho se ha avanzado en el desarrollo del sistema arbitral como mecanismo de solución de controversias en contratación pública, aun nos seguimos planteando retos  para lograr su perfeccionamiento, tales como:</a:t>
            </a:r>
          </a:p>
          <a:p>
            <a:pPr algn="just">
              <a:spcBef>
                <a:spcPts val="600"/>
              </a:spcBef>
            </a:pPr>
            <a:endParaRPr lang="es-ES" kern="1200" dirty="0" smtClean="0">
              <a:solidFill>
                <a:schemeClr val="tx1"/>
              </a:solidFill>
              <a:latin typeface="Arial" pitchFamily="34" charset="0"/>
              <a:cs typeface="Arial" pitchFamily="34" charset="0"/>
            </a:endParaRPr>
          </a:p>
          <a:p>
            <a:pPr algn="just">
              <a:spcBef>
                <a:spcPts val="600"/>
              </a:spcBef>
            </a:pPr>
            <a:r>
              <a:rPr lang="es-ES" kern="1200" dirty="0" smtClean="0">
                <a:solidFill>
                  <a:schemeClr val="tx1"/>
                </a:solidFill>
                <a:latin typeface="Arial" pitchFamily="34" charset="0"/>
                <a:cs typeface="Arial" pitchFamily="34" charset="0"/>
              </a:rPr>
              <a:t>La implementación de </a:t>
            </a:r>
            <a:r>
              <a:rPr lang="es-ES" b="1" kern="1200" dirty="0" smtClean="0">
                <a:solidFill>
                  <a:schemeClr val="tx1"/>
                </a:solidFill>
                <a:latin typeface="Arial" pitchFamily="34" charset="0"/>
                <a:cs typeface="Arial" pitchFamily="34" charset="0"/>
              </a:rPr>
              <a:t>Tribunales Arbitrales de Menor Cuantía</a:t>
            </a:r>
            <a:r>
              <a:rPr lang="es-ES" kern="1200" dirty="0" smtClean="0">
                <a:solidFill>
                  <a:schemeClr val="tx1"/>
                </a:solidFill>
                <a:latin typeface="Arial" pitchFamily="34" charset="0"/>
                <a:cs typeface="Arial" pitchFamily="34" charset="0"/>
              </a:rPr>
              <a:t> con la finalidad de que resuelvan las controversias en donde se vean involucradas pequeñas y medianas empresas (PYMES y MYPES), debido a  que tales agentes representan el 65% del Producto Bruto Interno.</a:t>
            </a:r>
          </a:p>
          <a:p>
            <a:pPr algn="just">
              <a:spcBef>
                <a:spcPts val="600"/>
              </a:spcBef>
            </a:pPr>
            <a:endParaRPr lang="es-ES" kern="1200" dirty="0" smtClean="0">
              <a:solidFill>
                <a:schemeClr val="tx1"/>
              </a:solidFill>
              <a:latin typeface="Arial" pitchFamily="34" charset="0"/>
              <a:cs typeface="Arial" pitchFamily="34" charset="0"/>
            </a:endParaRPr>
          </a:p>
          <a:p>
            <a:pPr algn="just">
              <a:spcBef>
                <a:spcPts val="600"/>
              </a:spcBef>
            </a:pPr>
            <a:r>
              <a:rPr lang="es-ES" kern="1200" dirty="0" smtClean="0">
                <a:solidFill>
                  <a:schemeClr val="tx1"/>
                </a:solidFill>
                <a:latin typeface="Arial" pitchFamily="34" charset="0"/>
                <a:cs typeface="Arial" pitchFamily="34" charset="0"/>
              </a:rPr>
              <a:t>En tal sentido, el sistema arbitral de menor cuantía para PYMES y MYPES busca asegurar la </a:t>
            </a:r>
            <a:r>
              <a:rPr lang="es-ES" b="1" kern="1200" dirty="0" smtClean="0">
                <a:solidFill>
                  <a:schemeClr val="tx1"/>
                </a:solidFill>
                <a:latin typeface="Arial" pitchFamily="34" charset="0"/>
                <a:cs typeface="Arial" pitchFamily="34" charset="0"/>
              </a:rPr>
              <a:t>celeridad, confianza, eficiencia y costos accesibles</a:t>
            </a:r>
            <a:r>
              <a:rPr lang="es-ES" kern="1200" dirty="0" smtClean="0">
                <a:solidFill>
                  <a:schemeClr val="tx1"/>
                </a:solidFill>
                <a:latin typeface="Arial" pitchFamily="34" charset="0"/>
                <a:cs typeface="Arial" pitchFamily="34" charset="0"/>
              </a:rPr>
              <a:t> para la solución de controversias.</a:t>
            </a:r>
          </a:p>
          <a:p>
            <a:pPr algn="just">
              <a:spcBef>
                <a:spcPts val="600"/>
              </a:spcBef>
            </a:pPr>
            <a:r>
              <a:rPr lang="es-ES" kern="1200" dirty="0" smtClean="0">
                <a:solidFill>
                  <a:schemeClr val="tx1"/>
                </a:solidFill>
                <a:latin typeface="Arial" pitchFamily="34" charset="0"/>
                <a:cs typeface="Arial" pitchFamily="34" charset="0"/>
              </a:rPr>
              <a:t>Por otro lado, el OSCE a fin de asegurar la solidez y predictibilidad en los arbitrajes en compras públicas busca que los árbitros encargados de resolver las controversias cuenten con las destrezas y capacidades de análisis en la solución de conflictos.</a:t>
            </a:r>
          </a:p>
          <a:p>
            <a:pPr algn="just">
              <a:spcBef>
                <a:spcPts val="600"/>
              </a:spcBef>
            </a:pPr>
            <a:endParaRPr lang="es-ES" kern="1200" dirty="0" smtClean="0">
              <a:solidFill>
                <a:schemeClr val="tx1"/>
              </a:solidFill>
              <a:latin typeface="Arial" pitchFamily="34" charset="0"/>
              <a:cs typeface="Arial" pitchFamily="34" charset="0"/>
            </a:endParaRPr>
          </a:p>
          <a:p>
            <a:pPr algn="just">
              <a:spcBef>
                <a:spcPts val="600"/>
              </a:spcBef>
            </a:pPr>
            <a:r>
              <a:rPr lang="es-ES" kern="1200" dirty="0" smtClean="0">
                <a:solidFill>
                  <a:schemeClr val="tx1"/>
                </a:solidFill>
                <a:latin typeface="Arial" pitchFamily="34" charset="0"/>
                <a:cs typeface="Arial" pitchFamily="34" charset="0"/>
              </a:rPr>
              <a:t>A fin de cubrir dicha brecha en </a:t>
            </a:r>
            <a:r>
              <a:rPr lang="es-ES" b="1" kern="1200" dirty="0" smtClean="0">
                <a:solidFill>
                  <a:schemeClr val="tx1"/>
                </a:solidFill>
                <a:latin typeface="Arial" pitchFamily="34" charset="0"/>
                <a:cs typeface="Arial" pitchFamily="34" charset="0"/>
              </a:rPr>
              <a:t>la especialización de los árbitros</a:t>
            </a:r>
            <a:r>
              <a:rPr lang="es-ES" kern="1200" dirty="0" smtClean="0">
                <a:solidFill>
                  <a:schemeClr val="tx1"/>
                </a:solidFill>
                <a:latin typeface="Arial" pitchFamily="34" charset="0"/>
                <a:cs typeface="Arial" pitchFamily="34" charset="0"/>
              </a:rPr>
              <a:t> resulta necesario </a:t>
            </a:r>
            <a:r>
              <a:rPr lang="es-ES" b="1" kern="1200" dirty="0" smtClean="0">
                <a:solidFill>
                  <a:schemeClr val="tx1"/>
                </a:solidFill>
                <a:latin typeface="Arial" pitchFamily="34" charset="0"/>
                <a:cs typeface="Arial" pitchFamily="34" charset="0"/>
              </a:rPr>
              <a:t>certificar y capacitar </a:t>
            </a:r>
            <a:r>
              <a:rPr lang="es-ES" kern="1200" dirty="0" smtClean="0">
                <a:solidFill>
                  <a:schemeClr val="tx1"/>
                </a:solidFill>
                <a:latin typeface="Arial" pitchFamily="34" charset="0"/>
                <a:cs typeface="Arial" pitchFamily="34" charset="0"/>
              </a:rPr>
              <a:t>a los árbitros registrados en el OSCE, promoviendo capacitaciones, eventos y evaluaciones periódicas a los árbitros.</a:t>
            </a:r>
          </a:p>
          <a:p>
            <a:pPr algn="just">
              <a:spcBef>
                <a:spcPts val="600"/>
              </a:spcBef>
            </a:pPr>
            <a:endParaRPr lang="es-ES" kern="1200" dirty="0" smtClean="0">
              <a:solidFill>
                <a:schemeClr val="tx1"/>
              </a:solidFill>
              <a:latin typeface="Arial" pitchFamily="34" charset="0"/>
              <a:cs typeface="Arial" pitchFamily="34" charset="0"/>
            </a:endParaRPr>
          </a:p>
          <a:p>
            <a:pPr algn="just">
              <a:spcBef>
                <a:spcPts val="600"/>
              </a:spcBef>
            </a:pPr>
            <a:r>
              <a:rPr lang="es-ES" kern="1200" dirty="0" smtClean="0">
                <a:solidFill>
                  <a:schemeClr val="tx1"/>
                </a:solidFill>
                <a:latin typeface="Arial" pitchFamily="34" charset="0"/>
                <a:cs typeface="Arial" pitchFamily="34" charset="0"/>
              </a:rPr>
              <a:t>Finalmente, el futuro del desarrollo del sistema arbitral no es ajeno a las nuevas tecnologías de la información, por lo que resulta necesario implementar de manera plena </a:t>
            </a:r>
            <a:r>
              <a:rPr lang="es-ES" b="1" kern="1200" dirty="0" smtClean="0">
                <a:solidFill>
                  <a:schemeClr val="tx1"/>
                </a:solidFill>
                <a:latin typeface="Arial" pitchFamily="34" charset="0"/>
                <a:cs typeface="Arial" pitchFamily="34" charset="0"/>
              </a:rPr>
              <a:t>el arbitraje electrónico</a:t>
            </a:r>
            <a:r>
              <a:rPr lang="es-ES" kern="1200" dirty="0" smtClean="0">
                <a:solidFill>
                  <a:schemeClr val="tx1"/>
                </a:solidFill>
                <a:latin typeface="Arial" pitchFamily="34" charset="0"/>
                <a:cs typeface="Arial" pitchFamily="34" charset="0"/>
              </a:rPr>
              <a:t> a fin de contribuir con las políticas del gobierno electrónico del Estado.</a:t>
            </a:r>
          </a:p>
          <a:p>
            <a:pPr algn="just">
              <a:spcBef>
                <a:spcPts val="600"/>
              </a:spcBef>
            </a:pPr>
            <a:endParaRPr lang="es-ES" kern="1200" dirty="0" smtClean="0">
              <a:solidFill>
                <a:schemeClr val="tx1"/>
              </a:solidFill>
              <a:latin typeface="Arial" pitchFamily="34" charset="0"/>
              <a:cs typeface="Arial" pitchFamily="34" charset="0"/>
            </a:endParaRPr>
          </a:p>
          <a:p>
            <a:pPr algn="just">
              <a:spcBef>
                <a:spcPts val="600"/>
              </a:spcBef>
            </a:pPr>
            <a:r>
              <a:rPr lang="es-ES" kern="1200" dirty="0" smtClean="0">
                <a:solidFill>
                  <a:schemeClr val="tx1"/>
                </a:solidFill>
                <a:latin typeface="Arial" pitchFamily="34" charset="0"/>
                <a:cs typeface="Arial" pitchFamily="34" charset="0"/>
              </a:rPr>
              <a:t>Asimismo, la utilización del </a:t>
            </a:r>
            <a:r>
              <a:rPr lang="es-ES" b="1" kern="1200" dirty="0" smtClean="0">
                <a:solidFill>
                  <a:schemeClr val="tx1"/>
                </a:solidFill>
                <a:latin typeface="Arial" pitchFamily="34" charset="0"/>
                <a:cs typeface="Arial" pitchFamily="34" charset="0"/>
              </a:rPr>
              <a:t>arbitraje electrónico</a:t>
            </a:r>
            <a:r>
              <a:rPr lang="es-ES" kern="1200" dirty="0" smtClean="0">
                <a:solidFill>
                  <a:schemeClr val="tx1"/>
                </a:solidFill>
                <a:latin typeface="Arial" pitchFamily="34" charset="0"/>
                <a:cs typeface="Arial" pitchFamily="34" charset="0"/>
              </a:rPr>
              <a:t> permite internalizar de manera eficiente el uso de los recursos del Estado debido al ahorro de papel, contribuyendo de esa manera con las medidas de </a:t>
            </a:r>
            <a:r>
              <a:rPr lang="es-ES" kern="1200" dirty="0" err="1" smtClean="0">
                <a:solidFill>
                  <a:schemeClr val="tx1"/>
                </a:solidFill>
                <a:latin typeface="Arial" pitchFamily="34" charset="0"/>
                <a:cs typeface="Arial" pitchFamily="34" charset="0"/>
              </a:rPr>
              <a:t>ecoeficiencia</a:t>
            </a:r>
            <a:r>
              <a:rPr lang="es-ES" kern="1200" dirty="0" smtClean="0">
                <a:solidFill>
                  <a:schemeClr val="tx1"/>
                </a:solidFill>
                <a:latin typeface="Arial" pitchFamily="34" charset="0"/>
                <a:cs typeface="Arial" pitchFamily="34" charset="0"/>
              </a:rPr>
              <a:t> y sostenibilidad ambiental.</a:t>
            </a:r>
          </a:p>
          <a:p>
            <a:pPr algn="just">
              <a:spcBef>
                <a:spcPts val="600"/>
              </a:spcBef>
            </a:pPr>
            <a:endParaRPr lang="es-ES" kern="1200" dirty="0" smtClean="0">
              <a:solidFill>
                <a:schemeClr val="tx1"/>
              </a:solidFill>
              <a:latin typeface="Arial" pitchFamily="34" charset="0"/>
              <a:cs typeface="Arial" pitchFamily="34" charset="0"/>
            </a:endParaRPr>
          </a:p>
          <a:p>
            <a:pPr algn="just">
              <a:spcBef>
                <a:spcPts val="600"/>
              </a:spcBef>
            </a:pPr>
            <a:r>
              <a:rPr lang="es-ES" kern="1200" dirty="0" smtClean="0">
                <a:solidFill>
                  <a:schemeClr val="tx1"/>
                </a:solidFill>
                <a:latin typeface="Arial" pitchFamily="34" charset="0"/>
                <a:cs typeface="Arial" pitchFamily="34" charset="0"/>
              </a:rPr>
              <a:t>Por tanto, la implementación del arbitraje electrónico requiere el rediseño del arbitraje a través de una plataforma electrónica que permita interactuar a las partes y los árbitros, haciéndose uso de notificaciones electrónicas, audiencias no presenciales de manera globalizada sin necesidad de contar con recursos adicionales.</a:t>
            </a:r>
            <a:endParaRPr lang="es-ES" sz="3600" dirty="0" smtClean="0"/>
          </a:p>
        </p:txBody>
      </p:sp>
      <p:sp>
        <p:nvSpPr>
          <p:cNvPr id="30724"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7CA3FEE7-B41B-4779-AEFF-12A3DF327C4E}" type="slidenum">
              <a:rPr lang="es-PE" sz="1200" smtClean="0"/>
              <a:pPr defTabSz="760413" fontAlgn="base">
                <a:spcBef>
                  <a:spcPct val="0"/>
                </a:spcBef>
                <a:spcAft>
                  <a:spcPct val="0"/>
                </a:spcAft>
                <a:defRPr/>
              </a:pPr>
              <a:t>13</a:t>
            </a:fld>
            <a:endParaRPr lang="es-PE"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n-US" sz="1000" b="1" kern="1200" dirty="0" smtClean="0">
                <a:solidFill>
                  <a:schemeClr val="tx1"/>
                </a:solidFill>
                <a:latin typeface="Arial" pitchFamily="34" charset="0"/>
                <a:cs typeface="Arial" pitchFamily="34" charset="0"/>
              </a:rPr>
              <a:t>EL ARBITRAJE EN COMPRAS PÚBLICAS:</a:t>
            </a:r>
          </a:p>
          <a:p>
            <a:pPr algn="just"/>
            <a:endParaRPr lang="es-ES" sz="1000" kern="1200" dirty="0" smtClean="0">
              <a:solidFill>
                <a:schemeClr val="tx1"/>
              </a:solidFill>
              <a:latin typeface="Arial" pitchFamily="34" charset="0"/>
              <a:cs typeface="Arial" pitchFamily="34" charset="0"/>
            </a:endParaRPr>
          </a:p>
          <a:p>
            <a:pPr marL="177800" indent="-177800" algn="just">
              <a:buFont typeface="Arial" pitchFamily="34" charset="0"/>
              <a:buChar char="•"/>
            </a:pPr>
            <a:r>
              <a:rPr lang="es-ES" sz="1000" kern="1200" dirty="0" smtClean="0">
                <a:solidFill>
                  <a:schemeClr val="tx1"/>
                </a:solidFill>
                <a:latin typeface="Arial" pitchFamily="34" charset="0"/>
                <a:cs typeface="Arial" pitchFamily="34" charset="0"/>
              </a:rPr>
              <a:t>El arbitraje en compras públicas, también denominado en el Perú como Arbitraje Administrativo, es una institución innovadora en el derecho de las contrataciones públicas.</a:t>
            </a:r>
          </a:p>
          <a:p>
            <a:pPr marL="177800" indent="-177800" algn="just">
              <a:buFont typeface="Arial" pitchFamily="34" charset="0"/>
              <a:buChar char="•"/>
            </a:pPr>
            <a:endParaRPr lang="es-ES" sz="1000" kern="1200" dirty="0" smtClean="0">
              <a:solidFill>
                <a:schemeClr val="tx1"/>
              </a:solidFill>
              <a:latin typeface="Arial" pitchFamily="34" charset="0"/>
              <a:cs typeface="Arial" pitchFamily="34" charset="0"/>
            </a:endParaRPr>
          </a:p>
          <a:p>
            <a:pPr marL="177800" indent="-177800" algn="just">
              <a:buFont typeface="Arial" pitchFamily="34" charset="0"/>
              <a:buChar char="•"/>
            </a:pPr>
            <a:r>
              <a:rPr lang="es-ES" sz="1000" kern="1200" dirty="0" smtClean="0">
                <a:solidFill>
                  <a:schemeClr val="tx1"/>
                </a:solidFill>
                <a:latin typeface="Arial" pitchFamily="34" charset="0"/>
                <a:cs typeface="Arial" pitchFamily="34" charset="0"/>
              </a:rPr>
              <a:t>Se encuentra habilitado por el marco legal vigente (Constitución Política, Ley de Contrataciones del Estado y su Reglamento) y su regulación data de 1998.</a:t>
            </a:r>
          </a:p>
          <a:p>
            <a:pPr marL="177800" indent="-177800" algn="just"/>
            <a:endParaRPr lang="es-ES" sz="1000" kern="1200" dirty="0" smtClean="0">
              <a:solidFill>
                <a:schemeClr val="tx1"/>
              </a:solidFill>
              <a:latin typeface="Arial" pitchFamily="34" charset="0"/>
              <a:cs typeface="Arial" pitchFamily="34" charset="0"/>
            </a:endParaRPr>
          </a:p>
          <a:p>
            <a:pPr marL="177800" indent="-177800" algn="just">
              <a:buFont typeface="Arial" pitchFamily="34" charset="0"/>
              <a:buChar char="•"/>
            </a:pPr>
            <a:r>
              <a:rPr lang="es-ES" sz="1000" kern="1200" dirty="0" smtClean="0">
                <a:solidFill>
                  <a:schemeClr val="tx1"/>
                </a:solidFill>
                <a:latin typeface="Arial" pitchFamily="34" charset="0"/>
                <a:cs typeface="Arial" pitchFamily="34" charset="0"/>
              </a:rPr>
              <a:t>El arbitraje en compras públicas es el mecanismo de solución de controversias derivadas de la etapa de ejecución contractual, como producto de un proceso de selección o contratación.</a:t>
            </a:r>
          </a:p>
          <a:p>
            <a:pPr marL="177800" indent="-177800" algn="just">
              <a:buFont typeface="Arial" pitchFamily="34" charset="0"/>
              <a:buChar char="•"/>
            </a:pPr>
            <a:endParaRPr lang="es-ES" sz="1000" kern="1200" dirty="0" smtClean="0">
              <a:solidFill>
                <a:schemeClr val="tx1"/>
              </a:solidFill>
              <a:latin typeface="Arial" pitchFamily="34" charset="0"/>
              <a:cs typeface="Arial" pitchFamily="34" charset="0"/>
            </a:endParaRPr>
          </a:p>
          <a:p>
            <a:pPr marL="177800" indent="-177800" algn="just">
              <a:buFont typeface="Arial" pitchFamily="34" charset="0"/>
              <a:buChar char="•"/>
            </a:pPr>
            <a:r>
              <a:rPr lang="es-ES" sz="1000" kern="1200" dirty="0" smtClean="0">
                <a:solidFill>
                  <a:schemeClr val="tx1"/>
                </a:solidFill>
                <a:latin typeface="Arial" pitchFamily="34" charset="0"/>
                <a:cs typeface="Arial" pitchFamily="34" charset="0"/>
              </a:rPr>
              <a:t>Actualmente, el SEACE cuenta con aplicativos específicos vinculados a arbitraje en compras públicas, como parte de la implementación progresiva del arbitraje electrónico.</a:t>
            </a:r>
          </a:p>
          <a:p>
            <a:pPr eaLnBrk="1" hangingPunct="1">
              <a:spcBef>
                <a:spcPct val="0"/>
              </a:spcBef>
            </a:pPr>
            <a:endParaRPr lang="es-ES" dirty="0" smtClean="0"/>
          </a:p>
        </p:txBody>
      </p:sp>
      <p:sp>
        <p:nvSpPr>
          <p:cNvPr id="19460"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52A23313-DBAA-4999-906B-7469A127D65B}" type="slidenum">
              <a:rPr lang="es-PE" sz="1200" smtClean="0"/>
              <a:pPr defTabSz="760413" fontAlgn="base">
                <a:spcBef>
                  <a:spcPct val="0"/>
                </a:spcBef>
                <a:spcAft>
                  <a:spcPct val="0"/>
                </a:spcAft>
                <a:defRPr/>
              </a:pPr>
              <a:t>2</a:t>
            </a:fld>
            <a:endParaRPr lang="es-PE"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just" defTabSz="760413" rtl="0" eaLnBrk="0" fontAlgn="base" latinLnBrk="0" hangingPunct="0">
              <a:lnSpc>
                <a:spcPct val="100000"/>
              </a:lnSpc>
              <a:spcBef>
                <a:spcPts val="600"/>
              </a:spcBef>
              <a:spcAft>
                <a:spcPct val="0"/>
              </a:spcAft>
              <a:buClrTx/>
              <a:buSzTx/>
              <a:buFontTx/>
              <a:buNone/>
              <a:tabLst/>
              <a:defRPr/>
            </a:pPr>
            <a:r>
              <a:rPr lang="es-PE" sz="1200" b="1" dirty="0" smtClean="0">
                <a:latin typeface="Arial" charset="0"/>
              </a:rPr>
              <a:t>EVOLUCIÓN DEL ARBITRAJE EN COMPRAS PÚBLICAS</a:t>
            </a:r>
          </a:p>
          <a:p>
            <a:pPr algn="just">
              <a:spcBef>
                <a:spcPts val="600"/>
              </a:spcBef>
            </a:pPr>
            <a:endParaRPr lang="es-ES" sz="1200" kern="1200" dirty="0" smtClean="0">
              <a:solidFill>
                <a:schemeClr val="tx1"/>
              </a:solidFill>
              <a:latin typeface="Arial" pitchFamily="34" charset="0"/>
              <a:cs typeface="Arial" pitchFamily="34" charset="0"/>
            </a:endParaRPr>
          </a:p>
          <a:p>
            <a:pPr algn="just">
              <a:spcBef>
                <a:spcPts val="600"/>
              </a:spcBef>
            </a:pPr>
            <a:r>
              <a:rPr lang="es-ES" sz="1200" kern="1200" dirty="0" smtClean="0">
                <a:solidFill>
                  <a:schemeClr val="tx1"/>
                </a:solidFill>
                <a:latin typeface="Arial" pitchFamily="34" charset="0"/>
                <a:cs typeface="Arial" pitchFamily="34" charset="0"/>
              </a:rPr>
              <a:t>La reforme judicial es parte de la agenda pública de América Latina desde hace ya algunas décadas y el Perú no ha sido ajeno a esta problemática.</a:t>
            </a:r>
          </a:p>
          <a:p>
            <a:pPr algn="just">
              <a:spcBef>
                <a:spcPts val="600"/>
              </a:spcBef>
            </a:pPr>
            <a:endParaRPr lang="es-ES" sz="1200" kern="1200" dirty="0" smtClean="0">
              <a:solidFill>
                <a:schemeClr val="tx1"/>
              </a:solidFill>
              <a:latin typeface="Arial" pitchFamily="34" charset="0"/>
              <a:cs typeface="Arial" pitchFamily="34" charset="0"/>
            </a:endParaRPr>
          </a:p>
          <a:p>
            <a:pPr algn="just">
              <a:spcBef>
                <a:spcPts val="600"/>
              </a:spcBef>
            </a:pPr>
            <a:r>
              <a:rPr lang="es-ES" sz="1200" kern="1200" dirty="0" smtClean="0">
                <a:solidFill>
                  <a:schemeClr val="tx1"/>
                </a:solidFill>
                <a:latin typeface="Arial" pitchFamily="34" charset="0"/>
                <a:cs typeface="Arial" pitchFamily="34" charset="0"/>
              </a:rPr>
              <a:t>Es así que en la década del 90’, fuimos testigos del incremento de los problemas relativos al ámbito de la administración de justicia, con la consecuente agudización  de la crisis de nuestro sistema; escenario que fue propicio para el surgimiento de una corriente de desjudicialización, la misma que lejos de esperar pacientemente la ansiada reforma del sistema judicial, apostó por sustraer una serie de conflictos del ámbito de su competencia. </a:t>
            </a:r>
          </a:p>
          <a:p>
            <a:pPr algn="just">
              <a:spcBef>
                <a:spcPts val="600"/>
              </a:spcBef>
            </a:pPr>
            <a:endParaRPr lang="es-ES" sz="1200" kern="1200" dirty="0" smtClean="0">
              <a:solidFill>
                <a:schemeClr val="tx1"/>
              </a:solidFill>
              <a:latin typeface="Arial" pitchFamily="34" charset="0"/>
              <a:cs typeface="Arial" pitchFamily="34" charset="0"/>
            </a:endParaRPr>
          </a:p>
          <a:p>
            <a:pPr algn="just">
              <a:spcBef>
                <a:spcPts val="600"/>
              </a:spcBef>
            </a:pPr>
            <a:r>
              <a:rPr lang="es-ES" sz="1200" kern="1200" dirty="0" smtClean="0">
                <a:solidFill>
                  <a:schemeClr val="tx1"/>
                </a:solidFill>
                <a:latin typeface="Arial" pitchFamily="34" charset="0"/>
                <a:cs typeface="Arial" pitchFamily="34" charset="0"/>
              </a:rPr>
              <a:t>Es en este contexto que nace en el Perú el </a:t>
            </a:r>
            <a:r>
              <a:rPr lang="es-ES" sz="1200" b="1" kern="1200" dirty="0" smtClean="0">
                <a:solidFill>
                  <a:schemeClr val="tx1"/>
                </a:solidFill>
                <a:latin typeface="Arial" pitchFamily="34" charset="0"/>
                <a:cs typeface="Arial" pitchFamily="34" charset="0"/>
              </a:rPr>
              <a:t>ARBITRAJE</a:t>
            </a:r>
            <a:r>
              <a:rPr lang="es-ES" sz="1200" kern="1200" dirty="0" smtClean="0">
                <a:solidFill>
                  <a:schemeClr val="tx1"/>
                </a:solidFill>
                <a:latin typeface="Arial" pitchFamily="34" charset="0"/>
                <a:cs typeface="Arial" pitchFamily="34" charset="0"/>
              </a:rPr>
              <a:t> </a:t>
            </a:r>
            <a:r>
              <a:rPr lang="es-ES" sz="1200" b="1" kern="1200" dirty="0" smtClean="0">
                <a:solidFill>
                  <a:schemeClr val="tx1"/>
                </a:solidFill>
                <a:latin typeface="Arial" pitchFamily="34" charset="0"/>
                <a:cs typeface="Arial" pitchFamily="34" charset="0"/>
              </a:rPr>
              <a:t>EN COMPRAS PÚBLICAS</a:t>
            </a:r>
            <a:r>
              <a:rPr lang="es-ES" sz="1200" kern="1200" dirty="0" smtClean="0">
                <a:solidFill>
                  <a:schemeClr val="tx1"/>
                </a:solidFill>
                <a:latin typeface="Arial" pitchFamily="34" charset="0"/>
                <a:cs typeface="Arial" pitchFamily="34" charset="0"/>
              </a:rPr>
              <a:t>, no sólo como una opción frente al Poder judicial,</a:t>
            </a:r>
            <a:r>
              <a:rPr lang="es-ES" sz="1200" b="1" kern="1200" dirty="0" smtClean="0">
                <a:solidFill>
                  <a:schemeClr val="tx1"/>
                </a:solidFill>
                <a:latin typeface="Arial" pitchFamily="34" charset="0"/>
                <a:cs typeface="Arial" pitchFamily="34" charset="0"/>
              </a:rPr>
              <a:t> </a:t>
            </a:r>
            <a:r>
              <a:rPr lang="es-ES" sz="1200" kern="1200" dirty="0" smtClean="0">
                <a:solidFill>
                  <a:schemeClr val="tx1"/>
                </a:solidFill>
                <a:latin typeface="Arial" pitchFamily="34" charset="0"/>
                <a:cs typeface="Arial" pitchFamily="34" charset="0"/>
              </a:rPr>
              <a:t>sino como</a:t>
            </a:r>
            <a:r>
              <a:rPr lang="es-ES" sz="1200" b="1" kern="1200" dirty="0" smtClean="0">
                <a:solidFill>
                  <a:schemeClr val="tx1"/>
                </a:solidFill>
                <a:latin typeface="Arial" pitchFamily="34" charset="0"/>
                <a:cs typeface="Arial" pitchFamily="34" charset="0"/>
              </a:rPr>
              <a:t> </a:t>
            </a:r>
            <a:r>
              <a:rPr lang="es-ES" sz="1200" kern="1200" dirty="0" smtClean="0">
                <a:solidFill>
                  <a:schemeClr val="tx1"/>
                </a:solidFill>
                <a:latin typeface="Arial" pitchFamily="34" charset="0"/>
                <a:cs typeface="Arial" pitchFamily="34" charset="0"/>
              </a:rPr>
              <a:t>un mecanismo capaz de satisfacer innumerables</a:t>
            </a:r>
            <a:r>
              <a:rPr lang="es-ES" sz="1200" b="1" kern="1200" dirty="0" smtClean="0">
                <a:solidFill>
                  <a:schemeClr val="tx1"/>
                </a:solidFill>
                <a:latin typeface="Arial" pitchFamily="34" charset="0"/>
                <a:cs typeface="Arial" pitchFamily="34" charset="0"/>
              </a:rPr>
              <a:t> </a:t>
            </a:r>
            <a:r>
              <a:rPr lang="es-ES" sz="1200" kern="1200" dirty="0" smtClean="0">
                <a:solidFill>
                  <a:schemeClr val="tx1"/>
                </a:solidFill>
                <a:latin typeface="Arial" pitchFamily="34" charset="0"/>
                <a:cs typeface="Arial" pitchFamily="34" charset="0"/>
              </a:rPr>
              <a:t>expectativas.</a:t>
            </a:r>
          </a:p>
          <a:p>
            <a:pPr algn="just">
              <a:spcBef>
                <a:spcPts val="600"/>
              </a:spcBef>
            </a:pPr>
            <a:r>
              <a:rPr lang="es-ES" sz="1200" kern="1200" dirty="0" smtClean="0">
                <a:solidFill>
                  <a:schemeClr val="tx1"/>
                </a:solidFill>
                <a:latin typeface="Arial" pitchFamily="34" charset="0"/>
                <a:cs typeface="Arial" pitchFamily="34" charset="0"/>
              </a:rPr>
              <a:t>Celeridad, especialización y flexibilidad, son algunas de las características del Arbitraje que resultaron determinantes para que en 1998, se importe esta institución al ámbito de la contratación pública y hoy,14 años después, podemos decir con mucha satisfacción que no sólo la institución arbitral se ha convertido en asunto de interés en nuestro medio, sino que, además, el arbitraje en compras públicas es uno de los factores preponderantes para que el Perú destaque como uno de los países con mayor actividad arbitral en América Latina; afirmación que no es antojadiza, toda vez que los S/. 523’430,702.05 (Quinientos Veintitrés Millones Cuatrocientos Treinta Mil Setecientos Dos y 05/100 Nuevos Soles) arbitrados durante el 2011 lo confirman.</a:t>
            </a:r>
          </a:p>
          <a:p>
            <a:pPr algn="just">
              <a:spcBef>
                <a:spcPts val="600"/>
              </a:spcBef>
            </a:pPr>
            <a:endParaRPr lang="es-ES" sz="1200" kern="1200" dirty="0" smtClean="0">
              <a:solidFill>
                <a:schemeClr val="tx1"/>
              </a:solidFill>
              <a:latin typeface="Arial" pitchFamily="34" charset="0"/>
              <a:cs typeface="Arial" pitchFamily="34" charset="0"/>
            </a:endParaRPr>
          </a:p>
          <a:p>
            <a:pPr algn="just">
              <a:spcBef>
                <a:spcPts val="600"/>
              </a:spcBef>
            </a:pPr>
            <a:r>
              <a:rPr lang="es-ES" sz="1200" kern="1200" dirty="0" smtClean="0">
                <a:solidFill>
                  <a:schemeClr val="tx1"/>
                </a:solidFill>
                <a:latin typeface="Arial" pitchFamily="34" charset="0"/>
                <a:cs typeface="Arial" pitchFamily="34" charset="0"/>
              </a:rPr>
              <a:t>Adoptar el arbitraje no ha sido una labor sencilla, y es que si bien la celeridad y la especialización del arbitraje se engranan perfectamente con la oportunidad y el tecnicismo necesarios en las compras públicas; se encontraron una serie de variables que fueron evidenciadas y analizadas con la perspectiva que sólo puede brindar la experiencia; de modo tal que hoy es una institución nueva, con características que la diferencian del arbitraje común.</a:t>
            </a:r>
          </a:p>
        </p:txBody>
      </p:sp>
      <p:sp>
        <p:nvSpPr>
          <p:cNvPr id="20484"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78DF6590-6D87-49BD-99FE-7ACF700EA6C7}" type="slidenum">
              <a:rPr lang="es-PE" sz="1200" smtClean="0"/>
              <a:pPr defTabSz="760413" fontAlgn="base">
                <a:spcBef>
                  <a:spcPct val="0"/>
                </a:spcBef>
                <a:spcAft>
                  <a:spcPct val="0"/>
                </a:spcAft>
                <a:defRPr/>
              </a:pPr>
              <a:t>3</a:t>
            </a:fld>
            <a:endParaRPr lang="es-PE"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notas"/>
          <p:cNvSpPr>
            <a:spLocks noGrp="1"/>
          </p:cNvSpPr>
          <p:nvPr>
            <p:ph type="body" idx="1"/>
          </p:nvPr>
        </p:nvSpPr>
        <p:spPr bwMode="auto">
          <a:xfrm>
            <a:off x="701675" y="4679950"/>
            <a:ext cx="5607050" cy="4183063"/>
          </a:xfrm>
          <a:noFill/>
        </p:spPr>
        <p:txBody>
          <a:bodyPr wrap="square" numCol="1" anchor="t" anchorCtr="0" compatLnSpc="1">
            <a:prstTxWarp prst="textNoShape">
              <a:avLst/>
            </a:prstTxWarp>
          </a:bodyPr>
          <a:lstStyle/>
          <a:p>
            <a:pPr algn="l"/>
            <a:r>
              <a:rPr lang="es-PE" sz="1000" b="1" dirty="0" smtClean="0">
                <a:latin typeface="Arial" charset="0"/>
              </a:rPr>
              <a:t>CARACTERÍSTICAS DEL ARBITRAJE EN COMPRAS PÚBLICAS</a:t>
            </a:r>
          </a:p>
          <a:p>
            <a:pPr algn="l"/>
            <a:endParaRPr lang="es-PE" sz="1000" b="1" dirty="0" smtClean="0">
              <a:latin typeface="Arial" charset="0"/>
            </a:endParaRPr>
          </a:p>
          <a:p>
            <a:pPr algn="just">
              <a:spcBef>
                <a:spcPts val="600"/>
              </a:spcBef>
            </a:pPr>
            <a:r>
              <a:rPr lang="es-PE" dirty="0" smtClean="0">
                <a:latin typeface="Arial" pitchFamily="34" charset="0"/>
                <a:cs typeface="Arial" pitchFamily="34" charset="0"/>
              </a:rPr>
              <a:t>Desde 1998, la ley peruana introdujo el arbitraje como mecanismo legal de solución de controversias en materia de compras públicas, a fin de superar las limitaciones e ineficiencias del sistema judicial. Sin embargo, por el hecho de que en este tipo de controversias se encuentran involucrados recursos públicos así como intereses públicos, el llamado “arbitraje administrativo” adquiere rasgos propios y particulares que lo diferencian del régimen común de arbitraje en el Perú.</a:t>
            </a:r>
          </a:p>
          <a:p>
            <a:pPr algn="just">
              <a:spcBef>
                <a:spcPts val="600"/>
              </a:spcBef>
            </a:pPr>
            <a:endParaRPr lang="es-ES" dirty="0" smtClean="0">
              <a:latin typeface="Arial" pitchFamily="34" charset="0"/>
              <a:cs typeface="Arial" pitchFamily="34" charset="0"/>
            </a:endParaRPr>
          </a:p>
          <a:p>
            <a:pPr algn="just">
              <a:spcBef>
                <a:spcPts val="600"/>
              </a:spcBef>
            </a:pPr>
            <a:r>
              <a:rPr lang="es-PE" dirty="0" smtClean="0">
                <a:latin typeface="Arial" pitchFamily="34" charset="0"/>
                <a:cs typeface="Arial" pitchFamily="34" charset="0"/>
              </a:rPr>
              <a:t>Como los asuntos del Estado interesan a todos, el arbitraje administrativo requiere aplicar los mismos principios rectores que la “contratación pública” propiamente dicha, entre ellos, el principio de </a:t>
            </a:r>
            <a:r>
              <a:rPr lang="es-PE" b="1" dirty="0" smtClean="0">
                <a:latin typeface="Arial" pitchFamily="34" charset="0"/>
                <a:cs typeface="Arial" pitchFamily="34" charset="0"/>
              </a:rPr>
              <a:t>transparencia</a:t>
            </a:r>
            <a:r>
              <a:rPr lang="es-PE" dirty="0" smtClean="0">
                <a:latin typeface="Arial" pitchFamily="34" charset="0"/>
                <a:cs typeface="Arial" pitchFamily="34" charset="0"/>
              </a:rPr>
              <a:t>, para permitir a la colectividad </a:t>
            </a:r>
            <a:r>
              <a:rPr lang="es-ES" dirty="0" smtClean="0">
                <a:latin typeface="Arial" pitchFamily="34" charset="0"/>
                <a:cs typeface="Arial" pitchFamily="34" charset="0"/>
              </a:rPr>
              <a:t>supervisar y/o fiscalizar que los arbitrajes en contratación pública se desarrollen en cumplimiento de la Ley, cautelando los interés públicos, así como  el uso de los fondos públicos a que se contraen los mismos. Es por ello que la ley peruana ha dispuesto que los laudos en esta materia sean públicos, llegando incluso a establecer que esa publicidad sea un requisito para su eficacia. </a:t>
            </a:r>
          </a:p>
          <a:p>
            <a:pPr algn="just">
              <a:spcBef>
                <a:spcPts val="600"/>
              </a:spcBef>
            </a:pPr>
            <a:endParaRPr lang="es-PE" dirty="0" smtClean="0">
              <a:latin typeface="Arial" pitchFamily="34" charset="0"/>
              <a:cs typeface="Arial" pitchFamily="34" charset="0"/>
            </a:endParaRPr>
          </a:p>
          <a:p>
            <a:pPr algn="just">
              <a:spcBef>
                <a:spcPts val="600"/>
              </a:spcBef>
            </a:pPr>
            <a:r>
              <a:rPr lang="es-ES" dirty="0" smtClean="0">
                <a:latin typeface="Arial" pitchFamily="34" charset="0"/>
                <a:cs typeface="Arial" pitchFamily="34" charset="0"/>
              </a:rPr>
              <a:t>Por las mismas razones de interés público se procura asegurar la aplicación del principio de legalidad, se exige que el arbitraje sea necesariamente de derecho y que el Árbitro Único o el Presidente del Tribunal Arbitral sea abogado especializado en contrataciones del Estado, arbitraje y derecho administrativo.</a:t>
            </a:r>
          </a:p>
          <a:p>
            <a:pPr algn="l"/>
            <a:endParaRPr lang="es-PE" sz="1000" b="1" dirty="0">
              <a:latin typeface="Arial" charset="0"/>
            </a:endParaRPr>
          </a:p>
        </p:txBody>
      </p:sp>
      <p:sp>
        <p:nvSpPr>
          <p:cNvPr id="21507"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8D60869D-DC99-40C6-83AC-FF3B969E2405}" type="slidenum">
              <a:rPr lang="es-PE" sz="1200" smtClean="0"/>
              <a:pPr defTabSz="760413" fontAlgn="base">
                <a:spcBef>
                  <a:spcPct val="0"/>
                </a:spcBef>
                <a:spcAft>
                  <a:spcPct val="0"/>
                </a:spcAft>
                <a:defRPr/>
              </a:pPr>
              <a:t>4</a:t>
            </a:fld>
            <a:endParaRPr lang="es-PE" sz="1200" dirty="0" smtClean="0"/>
          </a:p>
        </p:txBody>
      </p:sp>
      <p:pic>
        <p:nvPicPr>
          <p:cNvPr id="21508" name="4 Imagen" descr="Imagen1.jpg"/>
          <p:cNvPicPr>
            <a:picLocks noChangeAspect="1"/>
          </p:cNvPicPr>
          <p:nvPr/>
        </p:nvPicPr>
        <p:blipFill>
          <a:blip r:embed="rId3"/>
          <a:srcRect/>
          <a:stretch>
            <a:fillRect/>
          </a:stretch>
        </p:blipFill>
        <p:spPr bwMode="auto">
          <a:xfrm>
            <a:off x="361950" y="361950"/>
            <a:ext cx="6072188" cy="3946525"/>
          </a:xfrm>
          <a:prstGeom prst="rect">
            <a:avLst/>
          </a:prstGeom>
          <a:noFill/>
          <a:ln w="9525">
            <a:noFill/>
            <a:miter lim="800000"/>
            <a:headEnd/>
            <a:tailEnd/>
          </a:ln>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dirty="0" smtClean="0"/>
          </a:p>
        </p:txBody>
      </p:sp>
      <p:sp>
        <p:nvSpPr>
          <p:cNvPr id="22532"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2D4A5ED3-B048-4337-A83E-F6298A2232E6}" type="slidenum">
              <a:rPr lang="es-PE" sz="1200" smtClean="0"/>
              <a:pPr defTabSz="760413" fontAlgn="base">
                <a:spcBef>
                  <a:spcPct val="0"/>
                </a:spcBef>
                <a:spcAft>
                  <a:spcPct val="0"/>
                </a:spcAft>
                <a:defRPr/>
              </a:pPr>
              <a:t>5</a:t>
            </a:fld>
            <a:endParaRPr lang="es-PE"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dirty="0" smtClean="0"/>
          </a:p>
        </p:txBody>
      </p:sp>
      <p:sp>
        <p:nvSpPr>
          <p:cNvPr id="23556"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A07C2E45-77B5-44A5-B238-800C0DA992D1}" type="slidenum">
              <a:rPr lang="es-PE" sz="1200" smtClean="0"/>
              <a:pPr defTabSz="760413" fontAlgn="base">
                <a:spcBef>
                  <a:spcPct val="0"/>
                </a:spcBef>
                <a:spcAft>
                  <a:spcPct val="0"/>
                </a:spcAft>
                <a:defRPr/>
              </a:pPr>
              <a:t>6</a:t>
            </a:fld>
            <a:endParaRPr lang="es-PE"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xfrm>
            <a:off x="701675" y="4202113"/>
            <a:ext cx="5607050" cy="5094287"/>
          </a:xfrm>
          <a:noFill/>
        </p:spPr>
        <p:txBody>
          <a:bodyPr wrap="square" numCol="1" anchor="t" anchorCtr="0" compatLnSpc="1">
            <a:prstTxWarp prst="textNoShape">
              <a:avLst/>
            </a:prstTxWarp>
          </a:bodyPr>
          <a:lstStyle/>
          <a:p>
            <a:pPr eaLnBrk="1" hangingPunct="1">
              <a:spcBef>
                <a:spcPct val="0"/>
              </a:spcBef>
            </a:pPr>
            <a:r>
              <a:rPr lang="es-ES" b="1" dirty="0" smtClean="0"/>
              <a:t>TRANSPARENCIA</a:t>
            </a:r>
          </a:p>
          <a:p>
            <a:pPr eaLnBrk="1" hangingPunct="1">
              <a:spcBef>
                <a:spcPct val="0"/>
              </a:spcBef>
            </a:pPr>
            <a:endParaRPr lang="es-ES" b="1" dirty="0" smtClean="0"/>
          </a:p>
          <a:p>
            <a:pPr algn="just">
              <a:spcBef>
                <a:spcPts val="600"/>
              </a:spcBef>
            </a:pPr>
            <a:r>
              <a:rPr lang="es-ES" sz="1000" kern="1200" dirty="0" smtClean="0">
                <a:solidFill>
                  <a:schemeClr val="tx1"/>
                </a:solidFill>
                <a:latin typeface="Arial" pitchFamily="34" charset="0"/>
                <a:cs typeface="Arial" pitchFamily="34" charset="0"/>
              </a:rPr>
              <a:t>El OSCE, en cumplimiento del marco legal vigente y como parte de las políticas de acceso a la información, ha implementado mecanismos que permiten mayor transparencia en la gestión arbitral. </a:t>
            </a:r>
          </a:p>
          <a:p>
            <a:pPr algn="just">
              <a:spcBef>
                <a:spcPts val="600"/>
              </a:spcBef>
            </a:pPr>
            <a:endParaRPr lang="es-ES" sz="1000" kern="1200" dirty="0" smtClean="0">
              <a:solidFill>
                <a:schemeClr val="tx1"/>
              </a:solidFill>
              <a:latin typeface="Arial" pitchFamily="34" charset="0"/>
              <a:cs typeface="Arial" pitchFamily="34" charset="0"/>
            </a:endParaRPr>
          </a:p>
          <a:p>
            <a:pPr algn="just">
              <a:spcBef>
                <a:spcPts val="600"/>
              </a:spcBef>
            </a:pPr>
            <a:r>
              <a:rPr lang="es-ES" sz="1000" kern="1200" dirty="0" smtClean="0">
                <a:solidFill>
                  <a:schemeClr val="tx1"/>
                </a:solidFill>
                <a:latin typeface="Arial" pitchFamily="34" charset="0"/>
                <a:cs typeface="Arial" pitchFamily="34" charset="0"/>
              </a:rPr>
              <a:t>Cabe precisar que una característica propia del arbitraje en contratación pública es que éste se rige por el principio de transparencia. En virtud del principio de transparencia, los árbitros tienen la obligación de hacer públicos los laudos arbitrales que emitan y de notificarlos a las partes a través del Sistema Electrónico de Contrataciones del Estado (SEACE). Asimismo, este principio es extensivo a las Entidades Públicas que participan en arbitrajes, las cuales tienen la obligación de registrar en el SEACE datos específicos sobre los arbitrajes en curso. </a:t>
            </a:r>
          </a:p>
          <a:p>
            <a:pPr algn="just">
              <a:spcBef>
                <a:spcPts val="600"/>
              </a:spcBef>
            </a:pPr>
            <a:endParaRPr lang="es-ES" sz="1000" kern="1200" dirty="0" smtClean="0">
              <a:solidFill>
                <a:schemeClr val="tx1"/>
              </a:solidFill>
              <a:latin typeface="Arial" pitchFamily="34" charset="0"/>
              <a:cs typeface="Arial" pitchFamily="34" charset="0"/>
            </a:endParaRPr>
          </a:p>
          <a:p>
            <a:pPr algn="just">
              <a:spcBef>
                <a:spcPts val="600"/>
              </a:spcBef>
            </a:pPr>
            <a:r>
              <a:rPr lang="es-ES" sz="1000" kern="1200" dirty="0" smtClean="0">
                <a:solidFill>
                  <a:schemeClr val="tx1"/>
                </a:solidFill>
                <a:latin typeface="Arial" pitchFamily="34" charset="0"/>
                <a:cs typeface="Arial" pitchFamily="34" charset="0"/>
              </a:rPr>
              <a:t>El OSCE, como ente administrador del SEACE, ha habilitado los respectivos aplicativos para que, tanto árbitros como Entidades, cumplan con sus deberes de registrar información en el SEACE. </a:t>
            </a:r>
          </a:p>
          <a:p>
            <a:pPr algn="just">
              <a:spcBef>
                <a:spcPts val="600"/>
              </a:spcBef>
            </a:pPr>
            <a:endParaRPr lang="es-ES" sz="1000" kern="1200" dirty="0" smtClean="0">
              <a:solidFill>
                <a:schemeClr val="tx1"/>
              </a:solidFill>
              <a:latin typeface="Arial" pitchFamily="34" charset="0"/>
              <a:cs typeface="Arial" pitchFamily="34" charset="0"/>
            </a:endParaRPr>
          </a:p>
          <a:p>
            <a:pPr algn="just">
              <a:spcBef>
                <a:spcPts val="600"/>
              </a:spcBef>
            </a:pPr>
            <a:r>
              <a:rPr lang="es-ES" sz="1000" kern="1200" dirty="0" smtClean="0">
                <a:solidFill>
                  <a:schemeClr val="tx1"/>
                </a:solidFill>
                <a:latin typeface="Arial" pitchFamily="34" charset="0"/>
                <a:cs typeface="Arial" pitchFamily="34" charset="0"/>
              </a:rPr>
              <a:t>Asimismo, a la fecha, el OSCE ha sistematizado, organizado y publicado en su portal Web más de 1900 laudos arbitrales, los cuales han sido clasificados por materia controvertida.</a:t>
            </a:r>
          </a:p>
          <a:p>
            <a:pPr algn="just">
              <a:spcBef>
                <a:spcPts val="600"/>
              </a:spcBef>
            </a:pPr>
            <a:endParaRPr lang="es-ES" sz="1000" kern="1200" dirty="0" smtClean="0">
              <a:solidFill>
                <a:schemeClr val="tx1"/>
              </a:solidFill>
              <a:latin typeface="Arial" pitchFamily="34" charset="0"/>
              <a:cs typeface="Arial" pitchFamily="34" charset="0"/>
            </a:endParaRPr>
          </a:p>
          <a:p>
            <a:pPr algn="just">
              <a:spcBef>
                <a:spcPts val="600"/>
              </a:spcBef>
            </a:pPr>
            <a:r>
              <a:rPr lang="es-ES" sz="1000" kern="1200" dirty="0" smtClean="0">
                <a:solidFill>
                  <a:schemeClr val="tx1"/>
                </a:solidFill>
                <a:latin typeface="Arial" pitchFamily="34" charset="0"/>
                <a:cs typeface="Arial" pitchFamily="34" charset="0"/>
              </a:rPr>
              <a:t>Por otra parte, el OSCE también publica vía Web Actas de Conciliación y sentencias del Poder Judicial y del Tribunal Constitucional, en materia arbitral.</a:t>
            </a:r>
          </a:p>
          <a:p>
            <a:pPr algn="just">
              <a:spcBef>
                <a:spcPts val="600"/>
              </a:spcBef>
            </a:pPr>
            <a:endParaRPr lang="es-ES" sz="1000" kern="1200" dirty="0" smtClean="0">
              <a:solidFill>
                <a:schemeClr val="tx1"/>
              </a:solidFill>
              <a:latin typeface="Arial" pitchFamily="34" charset="0"/>
              <a:cs typeface="Arial" pitchFamily="34" charset="0"/>
            </a:endParaRPr>
          </a:p>
          <a:p>
            <a:pPr algn="just">
              <a:spcBef>
                <a:spcPts val="600"/>
              </a:spcBef>
            </a:pPr>
            <a:r>
              <a:rPr lang="es-ES" sz="1000" kern="1200" dirty="0" smtClean="0">
                <a:solidFill>
                  <a:schemeClr val="tx1"/>
                </a:solidFill>
                <a:latin typeface="Arial" pitchFamily="34" charset="0"/>
                <a:cs typeface="Arial" pitchFamily="34" charset="0"/>
              </a:rPr>
              <a:t>Marcando la pauta en el manejo de la información institucional con transparencia, el OSCE implementó el Récord Arbitral, una plataforma en donde se encuentra publicada información organizada y clasificada sobre el perfil profesional de los árbitros  y su trayectoria arbitral.</a:t>
            </a:r>
          </a:p>
          <a:p>
            <a:pPr algn="just">
              <a:spcBef>
                <a:spcPts val="600"/>
              </a:spcBef>
            </a:pPr>
            <a:endParaRPr lang="es-ES" sz="1000" kern="1200" dirty="0" smtClean="0">
              <a:solidFill>
                <a:schemeClr val="tx1"/>
              </a:solidFill>
              <a:latin typeface="Arial" pitchFamily="34" charset="0"/>
              <a:cs typeface="Arial" pitchFamily="34" charset="0"/>
            </a:endParaRPr>
          </a:p>
          <a:p>
            <a:pPr algn="just">
              <a:spcBef>
                <a:spcPts val="600"/>
              </a:spcBef>
            </a:pPr>
            <a:r>
              <a:rPr lang="es-ES" sz="1000" kern="1200" dirty="0" smtClean="0">
                <a:solidFill>
                  <a:schemeClr val="tx1"/>
                </a:solidFill>
                <a:latin typeface="Arial" pitchFamily="34" charset="0"/>
                <a:cs typeface="Arial" pitchFamily="34" charset="0"/>
              </a:rPr>
              <a:t>Por lo antes señalado, los esfuerzos institucionales que el OSCE ha realizado a favor de la transparencia en la gestión arbitral, han permitido dotar a los operadores del sistema como a la ciudadanía en general de:</a:t>
            </a:r>
          </a:p>
          <a:p>
            <a:pPr marL="1706502" lvl="4" indent="-182563" algn="just">
              <a:buFont typeface="Arial" pitchFamily="34" charset="0"/>
              <a:buChar char="•"/>
            </a:pPr>
            <a:r>
              <a:rPr lang="es-ES" kern="1200" dirty="0" smtClean="0">
                <a:solidFill>
                  <a:schemeClr val="tx1"/>
                </a:solidFill>
                <a:latin typeface="Arial" pitchFamily="34" charset="0"/>
                <a:cs typeface="Arial" pitchFamily="34" charset="0"/>
              </a:rPr>
              <a:t>Seguridad jurídica.</a:t>
            </a:r>
          </a:p>
          <a:p>
            <a:pPr marL="1706502" lvl="4" indent="-182563" algn="just">
              <a:buFont typeface="Arial" pitchFamily="34" charset="0"/>
              <a:buChar char="•"/>
            </a:pPr>
            <a:r>
              <a:rPr lang="es-ES" kern="1200" dirty="0" smtClean="0">
                <a:solidFill>
                  <a:schemeClr val="tx1"/>
                </a:solidFill>
                <a:latin typeface="Arial" pitchFamily="34" charset="0"/>
                <a:cs typeface="Arial" pitchFamily="34" charset="0"/>
              </a:rPr>
              <a:t> Mayor predictibilidad.</a:t>
            </a:r>
          </a:p>
          <a:p>
            <a:pPr marL="1706502" lvl="4" indent="-182563" algn="just">
              <a:buFont typeface="Arial" pitchFamily="34" charset="0"/>
              <a:buChar char="•"/>
            </a:pPr>
            <a:r>
              <a:rPr lang="es-ES" kern="1200" dirty="0" smtClean="0">
                <a:solidFill>
                  <a:schemeClr val="tx1"/>
                </a:solidFill>
                <a:latin typeface="Arial" pitchFamily="34" charset="0"/>
                <a:cs typeface="Arial" pitchFamily="34" charset="0"/>
              </a:rPr>
              <a:t> Mayor transparencia, que se traduce en mayor confianza.</a:t>
            </a:r>
          </a:p>
          <a:p>
            <a:pPr marL="1706502" lvl="4" indent="-182563" algn="just">
              <a:buFont typeface="Arial" pitchFamily="34" charset="0"/>
              <a:buChar char="•"/>
            </a:pPr>
            <a:r>
              <a:rPr lang="es-ES" kern="1200" dirty="0" smtClean="0">
                <a:solidFill>
                  <a:schemeClr val="tx1"/>
                </a:solidFill>
                <a:latin typeface="Arial" pitchFamily="34" charset="0"/>
                <a:cs typeface="Arial" pitchFamily="34" charset="0"/>
              </a:rPr>
              <a:t> Seguimiento estadístico.</a:t>
            </a:r>
          </a:p>
          <a:p>
            <a:pPr eaLnBrk="1" hangingPunct="1">
              <a:spcBef>
                <a:spcPct val="0"/>
              </a:spcBef>
            </a:pPr>
            <a:endParaRPr lang="es-ES" dirty="0" smtClean="0"/>
          </a:p>
        </p:txBody>
      </p:sp>
      <p:sp>
        <p:nvSpPr>
          <p:cNvPr id="24580"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3A544A3C-7678-4395-9C5F-CDE6B9EF08A4}" type="slidenum">
              <a:rPr lang="es-PE" sz="1200" smtClean="0"/>
              <a:pPr defTabSz="760413" fontAlgn="base">
                <a:spcBef>
                  <a:spcPct val="0"/>
                </a:spcBef>
                <a:spcAft>
                  <a:spcPct val="0"/>
                </a:spcAft>
                <a:defRPr/>
              </a:pPr>
              <a:t>7</a:t>
            </a:fld>
            <a:endParaRPr lang="es-PE"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603" name="2 Marcador de notas"/>
          <p:cNvSpPr>
            <a:spLocks noGrp="1"/>
          </p:cNvSpPr>
          <p:nvPr>
            <p:ph type="body" idx="1"/>
          </p:nvPr>
        </p:nvSpPr>
        <p:spPr bwMode="auto">
          <a:xfrm>
            <a:off x="495300" y="4340225"/>
            <a:ext cx="6019800" cy="4879975"/>
          </a:xfrm>
          <a:noFill/>
        </p:spPr>
        <p:txBody>
          <a:bodyPr wrap="square" numCol="1" anchor="t" anchorCtr="0" compatLnSpc="1">
            <a:prstTxWarp prst="textNoShape">
              <a:avLst/>
            </a:prstTxWarp>
          </a:bodyPr>
          <a:lstStyle/>
          <a:p>
            <a:pPr eaLnBrk="1" hangingPunct="1">
              <a:spcBef>
                <a:spcPts val="1800"/>
              </a:spcBef>
            </a:pPr>
            <a:r>
              <a:rPr lang="es-ES" b="1" dirty="0" smtClean="0"/>
              <a:t>CELERIDAD</a:t>
            </a:r>
          </a:p>
          <a:p>
            <a:pPr eaLnBrk="1" hangingPunct="1">
              <a:spcBef>
                <a:spcPts val="1800"/>
              </a:spcBef>
            </a:pPr>
            <a:endParaRPr lang="es-ES" b="1" dirty="0" smtClean="0"/>
          </a:p>
          <a:p>
            <a:pPr algn="just">
              <a:spcBef>
                <a:spcPts val="600"/>
              </a:spcBef>
            </a:pPr>
            <a:r>
              <a:rPr lang="es-ES" sz="1000" i="0" baseline="0" dirty="0" smtClean="0">
                <a:latin typeface="Arial" pitchFamily="34" charset="0"/>
                <a:cs typeface="Arial" pitchFamily="34" charset="0"/>
              </a:rPr>
              <a:t>Uno de los motivos por los cuales se decide acudir al arbitraje como mecanismo alternativo al Poder Judicial es que, por esencia, es mucho más rápido. </a:t>
            </a:r>
            <a:r>
              <a:rPr lang="es-ES" sz="1000" baseline="0" dirty="0" smtClean="0">
                <a:latin typeface="Arial" pitchFamily="34" charset="0"/>
                <a:cs typeface="Arial" pitchFamily="34" charset="0"/>
              </a:rPr>
              <a:t>En el caso de las compras gubernamentales, la celeridad es un motivo doblemente importante, pues durante el tiempo en que dura la controversia no sólo se ven perjudicados con la demora las partes, sino que las consecuencias nocivas se trasladan a la sociedad en su conjunto, que se ve privada de importantes obras públicas, así como de una reducción en la calidad de los servicios públicos por el corte del abastecimiento bienes y servicios necesarios para su realización.</a:t>
            </a:r>
          </a:p>
          <a:p>
            <a:pPr algn="just">
              <a:spcBef>
                <a:spcPts val="600"/>
              </a:spcBef>
            </a:pPr>
            <a:endParaRPr lang="es-ES" sz="1000" b="1" i="1" baseline="0" dirty="0" smtClean="0">
              <a:latin typeface="Arial" pitchFamily="34" charset="0"/>
              <a:cs typeface="Arial" pitchFamily="34" charset="0"/>
            </a:endParaRPr>
          </a:p>
          <a:p>
            <a:pPr algn="just">
              <a:spcBef>
                <a:spcPts val="600"/>
              </a:spcBef>
            </a:pPr>
            <a:r>
              <a:rPr lang="es-ES" sz="1000" b="1" i="1" baseline="0" dirty="0" smtClean="0">
                <a:latin typeface="Arial" pitchFamily="34" charset="0"/>
                <a:cs typeface="Arial" pitchFamily="34" charset="0"/>
              </a:rPr>
              <a:t>Gráfico circular (torta)</a:t>
            </a:r>
          </a:p>
          <a:p>
            <a:pPr algn="just">
              <a:spcBef>
                <a:spcPts val="600"/>
              </a:spcBef>
            </a:pPr>
            <a:r>
              <a:rPr lang="es-ES" sz="1000" baseline="0" dirty="0" smtClean="0">
                <a:latin typeface="Arial" pitchFamily="34" charset="0"/>
                <a:cs typeface="Arial" pitchFamily="34" charset="0"/>
              </a:rPr>
              <a:t>En el Perú, el arbitraje ad hoc es de incidencia mayoritaria, pues del total de laudos remitidos al OSCE en el 2011, poco más del 80% son de arbitrajes de este tipo; por este motivo, presentamos datos sobre su celeridad.</a:t>
            </a:r>
          </a:p>
          <a:p>
            <a:pPr algn="just">
              <a:spcBef>
                <a:spcPts val="600"/>
              </a:spcBef>
            </a:pPr>
            <a:endParaRPr lang="es-ES" sz="1000" b="1" i="1" baseline="0" dirty="0" smtClean="0">
              <a:latin typeface="Arial" pitchFamily="34" charset="0"/>
              <a:cs typeface="Arial" pitchFamily="34" charset="0"/>
            </a:endParaRPr>
          </a:p>
          <a:p>
            <a:pPr algn="just">
              <a:spcBef>
                <a:spcPts val="600"/>
              </a:spcBef>
            </a:pPr>
            <a:r>
              <a:rPr lang="es-ES" sz="1000" b="1" i="1" baseline="0" dirty="0" smtClean="0">
                <a:latin typeface="Arial" pitchFamily="34" charset="0"/>
                <a:cs typeface="Arial" pitchFamily="34" charset="0"/>
              </a:rPr>
              <a:t>Gráfico de barras </a:t>
            </a:r>
          </a:p>
          <a:p>
            <a:pPr algn="just">
              <a:spcBef>
                <a:spcPts val="600"/>
              </a:spcBef>
            </a:pPr>
            <a:r>
              <a:rPr lang="es-ES" sz="1000" baseline="0" dirty="0" smtClean="0">
                <a:latin typeface="Arial" pitchFamily="34" charset="0"/>
                <a:cs typeface="Arial" pitchFamily="34" charset="0"/>
              </a:rPr>
              <a:t>Durante el año 2011, gran cantidad de los arbitrajes ad hoc se han resuelto en menos de 6 meses (15.3 %), mientras que, por otra parte, los casos con demoras considerables (dos años o más) son relativamente escasos (en total apenas llegan al 12.8 %). Cabe destacar que aun en estos últimos casos, el tiempo de solución de los mismos es menor que el de la vía judicial, luego de agotadas todas sus instancias.</a:t>
            </a:r>
          </a:p>
          <a:p>
            <a:pPr algn="just">
              <a:spcBef>
                <a:spcPts val="600"/>
              </a:spcBef>
            </a:pPr>
            <a:endParaRPr lang="es-ES" sz="1000" b="1" i="1" baseline="0" dirty="0" smtClean="0">
              <a:latin typeface="Arial" pitchFamily="34" charset="0"/>
              <a:cs typeface="Arial" pitchFamily="34" charset="0"/>
            </a:endParaRPr>
          </a:p>
          <a:p>
            <a:pPr algn="just">
              <a:spcBef>
                <a:spcPts val="600"/>
              </a:spcBef>
            </a:pPr>
            <a:r>
              <a:rPr lang="es-ES" sz="1000" b="1" i="1" baseline="0" dirty="0" smtClean="0">
                <a:latin typeface="Arial" pitchFamily="34" charset="0"/>
                <a:cs typeface="Arial" pitchFamily="34" charset="0"/>
              </a:rPr>
              <a:t>Gráfico de flecha</a:t>
            </a:r>
          </a:p>
          <a:p>
            <a:pPr marL="0" marR="0" lvl="0" indent="0" algn="just" defTabSz="914400" rtl="0" eaLnBrk="1" fontAlgn="auto" latinLnBrk="0" hangingPunct="1">
              <a:lnSpc>
                <a:spcPct val="100000"/>
              </a:lnSpc>
              <a:spcBef>
                <a:spcPts val="600"/>
              </a:spcBef>
              <a:buClrTx/>
              <a:buSzTx/>
              <a:buFontTx/>
              <a:buNone/>
              <a:tabLst/>
              <a:defRPr/>
            </a:pPr>
            <a:r>
              <a:rPr lang="es-ES" sz="1000" baseline="0" dirty="0" smtClean="0">
                <a:latin typeface="Arial" pitchFamily="34" charset="0"/>
                <a:cs typeface="Arial" pitchFamily="34" charset="0"/>
              </a:rPr>
              <a:t>Algunos datos importantes que debemos resaltar. El promedio de tiempo de resolución de las controversias sometidas al arbitraje en las compras gubernamentales es de 14.6 meses. El 50 % de casos son resueltos en menos de 12.5 meses. El 75 % de casos resuelve en menos de 18.8 meses. Existe un 3.3 % de casos que se resuelven en un mes o menos. Siendo el caso con mayor celeridad el de 10 días, pues se trató de una transacción entre las partes, a este caso le siguieron siete que fueron materia de laudo arbitral en un mes.</a:t>
            </a:r>
          </a:p>
          <a:p>
            <a:pPr eaLnBrk="1" hangingPunct="1">
              <a:spcBef>
                <a:spcPts val="1800"/>
              </a:spcBef>
            </a:pPr>
            <a:endParaRPr lang="es-ES" b="1" dirty="0" smtClean="0"/>
          </a:p>
        </p:txBody>
      </p:sp>
      <p:sp>
        <p:nvSpPr>
          <p:cNvPr id="25604"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E9175975-E91D-4A9C-8CB8-D09AF7458C2E}" type="slidenum">
              <a:rPr lang="es-PE" sz="1200" smtClean="0"/>
              <a:pPr defTabSz="760413" fontAlgn="base">
                <a:spcBef>
                  <a:spcPct val="0"/>
                </a:spcBef>
                <a:spcAft>
                  <a:spcPct val="0"/>
                </a:spcAft>
                <a:defRPr/>
              </a:pPr>
              <a:t>8</a:t>
            </a:fld>
            <a:endParaRPr lang="es-PE"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760413" rtl="0" eaLnBrk="1" fontAlgn="base" latinLnBrk="0" hangingPunct="1">
              <a:lnSpc>
                <a:spcPct val="100000"/>
              </a:lnSpc>
              <a:spcBef>
                <a:spcPts val="1800"/>
              </a:spcBef>
              <a:spcAft>
                <a:spcPct val="0"/>
              </a:spcAft>
              <a:buClrTx/>
              <a:buSzTx/>
              <a:buFontTx/>
              <a:buNone/>
              <a:tabLst/>
              <a:defRPr/>
            </a:pPr>
            <a:r>
              <a:rPr lang="es-PE" sz="1200" b="1" dirty="0" smtClean="0">
                <a:latin typeface="Arial" charset="0"/>
              </a:rPr>
              <a:t>¿POR QUÉ LA CELERIDAD ES IMPORTANTE EN LA SOLUCIÓN DE LAS CONTROVERSIAS DE LAS COMPRAS PÚBLICAS?</a:t>
            </a:r>
          </a:p>
          <a:p>
            <a:pPr eaLnBrk="1" hangingPunct="1">
              <a:spcBef>
                <a:spcPts val="1800"/>
              </a:spcBef>
            </a:pPr>
            <a:endParaRPr lang="es-ES" sz="1200" dirty="0" smtClean="0"/>
          </a:p>
          <a:p>
            <a:pPr algn="just">
              <a:spcBef>
                <a:spcPts val="600"/>
              </a:spcBef>
            </a:pPr>
            <a:r>
              <a:rPr lang="es-ES" sz="1200" baseline="0" dirty="0" smtClean="0">
                <a:latin typeface="Arial" pitchFamily="34" charset="0"/>
                <a:cs typeface="Arial" pitchFamily="34" charset="0"/>
              </a:rPr>
              <a:t>Cuando surge una controversia derivada de los contratos de compras públicas, esto origina un corte del flujo de pago a las empresas contratistas, lo cual resta dinamismo al sector económico involucrado. Esto es especialmente grave en el caso de las pequeñas y medianas empresas, que no cuentan con un flujo de caja que pueda hacer frente a esta cesación de pagos.</a:t>
            </a:r>
          </a:p>
          <a:p>
            <a:pPr algn="just">
              <a:spcBef>
                <a:spcPts val="600"/>
              </a:spcBef>
            </a:pPr>
            <a:endParaRPr lang="es-ES" sz="1200" baseline="0" dirty="0" smtClean="0">
              <a:latin typeface="Arial" pitchFamily="34" charset="0"/>
              <a:cs typeface="Arial" pitchFamily="34" charset="0"/>
            </a:endParaRPr>
          </a:p>
          <a:p>
            <a:pPr algn="just">
              <a:spcBef>
                <a:spcPts val="600"/>
              </a:spcBef>
            </a:pPr>
            <a:r>
              <a:rPr lang="es-ES" sz="1200" baseline="0" dirty="0" smtClean="0">
                <a:latin typeface="Arial" pitchFamily="34" charset="0"/>
                <a:cs typeface="Arial" pitchFamily="34" charset="0"/>
              </a:rPr>
              <a:t>Por el lado de las entidades públicas, la cesación de pagos implica recursos presupuestales que no son ejecutados, que estarán a la espera de la solución de la controversia.</a:t>
            </a:r>
          </a:p>
          <a:p>
            <a:pPr algn="just">
              <a:spcBef>
                <a:spcPts val="600"/>
              </a:spcBef>
            </a:pPr>
            <a:endParaRPr lang="es-ES" sz="1200" baseline="0" dirty="0" smtClean="0">
              <a:latin typeface="Arial" pitchFamily="34" charset="0"/>
              <a:cs typeface="Arial" pitchFamily="34" charset="0"/>
            </a:endParaRPr>
          </a:p>
          <a:p>
            <a:pPr algn="just">
              <a:spcBef>
                <a:spcPts val="600"/>
              </a:spcBef>
            </a:pPr>
            <a:r>
              <a:rPr lang="es-ES" sz="1200" baseline="0" dirty="0" smtClean="0">
                <a:latin typeface="Arial" pitchFamily="34" charset="0"/>
                <a:cs typeface="Arial" pitchFamily="34" charset="0"/>
              </a:rPr>
              <a:t>La demora en  la solución de controversias eleva los costos de transacción en el mercado de las compras públicas, tanto para los proveedores como para las entidades estatales. Los contratistas que participan o que tienen interés en participar en este mercado, ante la posibilidad que sus controversias sean solucionadas con plazos muy largos, trasladarán estos riesgos a incrementos en sus precios, o reducción de la calidad de sus prestaciones.</a:t>
            </a:r>
          </a:p>
          <a:p>
            <a:pPr algn="just">
              <a:spcBef>
                <a:spcPts val="600"/>
              </a:spcBef>
            </a:pPr>
            <a:endParaRPr lang="es-ES" sz="1200" baseline="0" dirty="0" smtClean="0">
              <a:latin typeface="Arial" pitchFamily="34" charset="0"/>
              <a:cs typeface="Arial" pitchFamily="34" charset="0"/>
            </a:endParaRPr>
          </a:p>
          <a:p>
            <a:pPr algn="just">
              <a:spcBef>
                <a:spcPts val="600"/>
              </a:spcBef>
            </a:pPr>
            <a:r>
              <a:rPr lang="es-ES" sz="1200" baseline="0" dirty="0" smtClean="0">
                <a:latin typeface="Arial" pitchFamily="34" charset="0"/>
                <a:cs typeface="Arial" pitchFamily="34" charset="0"/>
              </a:rPr>
              <a:t>Durante el tiempo que dure la controversia, importantes sectores de la población se verán privados de obras públicas que quedan paralizadas o inconclusas, o de utilizar servicios públicos cuyos flujos de abastecimiento se ven afectados cuando surgen controversias. El costo de oportunidad para la sociedad será mayor cuanto más tiempo dure la controversia sin ser solucionada.</a:t>
            </a:r>
          </a:p>
          <a:p>
            <a:pPr eaLnBrk="1" hangingPunct="1">
              <a:spcBef>
                <a:spcPts val="1800"/>
              </a:spcBef>
            </a:pPr>
            <a:endParaRPr lang="es-ES" sz="1200" dirty="0" smtClean="0"/>
          </a:p>
        </p:txBody>
      </p:sp>
      <p:sp>
        <p:nvSpPr>
          <p:cNvPr id="27652"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defTabSz="760413" fontAlgn="base">
              <a:spcBef>
                <a:spcPct val="0"/>
              </a:spcBef>
              <a:spcAft>
                <a:spcPct val="0"/>
              </a:spcAft>
              <a:defRPr/>
            </a:pPr>
            <a:fld id="{E2C9D47E-9A14-4471-AA19-B811F0E06C71}" type="slidenum">
              <a:rPr lang="es-PE" sz="1200" smtClean="0"/>
              <a:pPr defTabSz="760413" fontAlgn="base">
                <a:spcBef>
                  <a:spcPct val="0"/>
                </a:spcBef>
                <a:spcAft>
                  <a:spcPct val="0"/>
                </a:spcAft>
                <a:defRPr/>
              </a:pPr>
              <a:t>9</a:t>
            </a:fld>
            <a:endParaRPr lang="es-PE"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FEA627DB-DF0D-4031-9339-A10D4A9709C2}" type="datetime1">
              <a:rPr lang="es-ES"/>
              <a:pPr>
                <a:defRPr/>
              </a:pPr>
              <a:t>07/09/2012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dirty="0"/>
              <a:t>Dirección de Arbitraje Administrativo - OSCE</a:t>
            </a:r>
          </a:p>
        </p:txBody>
      </p:sp>
      <p:sp>
        <p:nvSpPr>
          <p:cNvPr id="6" name="5 Marcador de número de diapositiva"/>
          <p:cNvSpPr>
            <a:spLocks noGrp="1"/>
          </p:cNvSpPr>
          <p:nvPr>
            <p:ph type="sldNum" sz="quarter" idx="12"/>
          </p:nvPr>
        </p:nvSpPr>
        <p:spPr/>
        <p:txBody>
          <a:bodyPr/>
          <a:lstStyle>
            <a:lvl1pPr>
              <a:defRPr/>
            </a:lvl1pPr>
          </a:lstStyle>
          <a:p>
            <a:pPr>
              <a:defRPr/>
            </a:pPr>
            <a:fld id="{DF23F4DD-6F2F-4550-A8A9-4F85A9BAFB8E}"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0514506-B658-43AA-AFB5-BD1F499F3D1D}" type="datetime1">
              <a:rPr lang="es-ES"/>
              <a:pPr>
                <a:defRPr/>
              </a:pPr>
              <a:t>07/09/2012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Dirección de Arbitraje Administrativo - OSCE</a:t>
            </a:r>
          </a:p>
        </p:txBody>
      </p:sp>
      <p:sp>
        <p:nvSpPr>
          <p:cNvPr id="6" name="5 Marcador de número de diapositiva"/>
          <p:cNvSpPr>
            <a:spLocks noGrp="1"/>
          </p:cNvSpPr>
          <p:nvPr>
            <p:ph type="sldNum" sz="quarter" idx="12"/>
          </p:nvPr>
        </p:nvSpPr>
        <p:spPr/>
        <p:txBody>
          <a:bodyPr/>
          <a:lstStyle>
            <a:lvl1pPr>
              <a:defRPr/>
            </a:lvl1pPr>
          </a:lstStyle>
          <a:p>
            <a:pPr>
              <a:defRPr/>
            </a:pPr>
            <a:fld id="{33B8F35A-847F-46C0-AA06-17EA2AE25858}"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9BE09E7-EBAC-44E3-A8E0-5A42CB170FA1}" type="datetime1">
              <a:rPr lang="es-ES"/>
              <a:pPr>
                <a:defRPr/>
              </a:pPr>
              <a:t>07/09/2012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Dirección de Arbitraje Administrativo - OSCE</a:t>
            </a:r>
          </a:p>
        </p:txBody>
      </p:sp>
      <p:sp>
        <p:nvSpPr>
          <p:cNvPr id="6" name="5 Marcador de número de diapositiva"/>
          <p:cNvSpPr>
            <a:spLocks noGrp="1"/>
          </p:cNvSpPr>
          <p:nvPr>
            <p:ph type="sldNum" sz="quarter" idx="12"/>
          </p:nvPr>
        </p:nvSpPr>
        <p:spPr/>
        <p:txBody>
          <a:bodyPr/>
          <a:lstStyle>
            <a:lvl1pPr>
              <a:defRPr/>
            </a:lvl1pPr>
          </a:lstStyle>
          <a:p>
            <a:pPr>
              <a:defRPr/>
            </a:pPr>
            <a:fld id="{B0BD3F05-DC6C-48B2-911A-9E4807FE1715}"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AD9873-4C6A-4046-ADD8-CC41A61F7321}" type="datetime1">
              <a:rPr lang="es-ES"/>
              <a:pPr>
                <a:defRPr/>
              </a:pPr>
              <a:t>07/09/2012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dirty="0"/>
              <a:t>Dirección de Arbitraje Administrativo - OSCE</a:t>
            </a:r>
          </a:p>
        </p:txBody>
      </p:sp>
      <p:sp>
        <p:nvSpPr>
          <p:cNvPr id="6" name="5 Marcador de número de diapositiva"/>
          <p:cNvSpPr>
            <a:spLocks noGrp="1"/>
          </p:cNvSpPr>
          <p:nvPr>
            <p:ph type="sldNum" sz="quarter" idx="12"/>
          </p:nvPr>
        </p:nvSpPr>
        <p:spPr/>
        <p:txBody>
          <a:bodyPr/>
          <a:lstStyle>
            <a:lvl1pPr>
              <a:defRPr/>
            </a:lvl1pPr>
          </a:lstStyle>
          <a:p>
            <a:pPr>
              <a:defRPr/>
            </a:pPr>
            <a:fld id="{068CCD5F-7356-4BC8-808D-F3DF7F29D3AC}" type="slidenum">
              <a:rPr lang="es-ES"/>
              <a:pPr>
                <a:defRPr/>
              </a:pPr>
              <a:t>‹Nº›</a:t>
            </a:fld>
            <a:endParaRPr lang="es-E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33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700">
                <a:solidFill>
                  <a:schemeClr val="tx1">
                    <a:tint val="75000"/>
                  </a:schemeClr>
                </a:solidFill>
              </a:defRPr>
            </a:lvl1pPr>
            <a:lvl2pPr marL="380985" indent="0">
              <a:buNone/>
              <a:defRPr sz="1500">
                <a:solidFill>
                  <a:schemeClr val="tx1">
                    <a:tint val="75000"/>
                  </a:schemeClr>
                </a:solidFill>
              </a:defRPr>
            </a:lvl2pPr>
            <a:lvl3pPr marL="761970" indent="0">
              <a:buNone/>
              <a:defRPr sz="1300">
                <a:solidFill>
                  <a:schemeClr val="tx1">
                    <a:tint val="75000"/>
                  </a:schemeClr>
                </a:solidFill>
              </a:defRPr>
            </a:lvl3pPr>
            <a:lvl4pPr marL="1142954" indent="0">
              <a:buNone/>
              <a:defRPr sz="1200">
                <a:solidFill>
                  <a:schemeClr val="tx1">
                    <a:tint val="75000"/>
                  </a:schemeClr>
                </a:solidFill>
              </a:defRPr>
            </a:lvl4pPr>
            <a:lvl5pPr marL="1523939" indent="0">
              <a:buNone/>
              <a:defRPr sz="1200">
                <a:solidFill>
                  <a:schemeClr val="tx1">
                    <a:tint val="75000"/>
                  </a:schemeClr>
                </a:solidFill>
              </a:defRPr>
            </a:lvl5pPr>
            <a:lvl6pPr marL="1904924" indent="0">
              <a:buNone/>
              <a:defRPr sz="1200">
                <a:solidFill>
                  <a:schemeClr val="tx1">
                    <a:tint val="75000"/>
                  </a:schemeClr>
                </a:solidFill>
              </a:defRPr>
            </a:lvl6pPr>
            <a:lvl7pPr marL="2285909" indent="0">
              <a:buNone/>
              <a:defRPr sz="1200">
                <a:solidFill>
                  <a:schemeClr val="tx1">
                    <a:tint val="75000"/>
                  </a:schemeClr>
                </a:solidFill>
              </a:defRPr>
            </a:lvl7pPr>
            <a:lvl8pPr marL="2666893" indent="0">
              <a:buNone/>
              <a:defRPr sz="1200">
                <a:solidFill>
                  <a:schemeClr val="tx1">
                    <a:tint val="75000"/>
                  </a:schemeClr>
                </a:solidFill>
              </a:defRPr>
            </a:lvl8pPr>
            <a:lvl9pPr marL="3047878" indent="0">
              <a:buNone/>
              <a:defRPr sz="1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E01D516-2610-4469-80AB-0F210141F63D}" type="datetime1">
              <a:rPr lang="es-ES"/>
              <a:pPr>
                <a:defRPr/>
              </a:pPr>
              <a:t>07/09/2012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dirty="0"/>
              <a:t>Dirección de Arbitraje Administrativo - OSCE</a:t>
            </a:r>
          </a:p>
        </p:txBody>
      </p:sp>
      <p:sp>
        <p:nvSpPr>
          <p:cNvPr id="6" name="5 Marcador de número de diapositiva"/>
          <p:cNvSpPr>
            <a:spLocks noGrp="1"/>
          </p:cNvSpPr>
          <p:nvPr>
            <p:ph type="sldNum" sz="quarter" idx="12"/>
          </p:nvPr>
        </p:nvSpPr>
        <p:spPr/>
        <p:txBody>
          <a:bodyPr/>
          <a:lstStyle>
            <a:lvl1pPr>
              <a:defRPr/>
            </a:lvl1pPr>
          </a:lstStyle>
          <a:p>
            <a:pPr>
              <a:defRPr/>
            </a:pPr>
            <a:fld id="{C197C28A-A2C7-42A6-B15F-C00CC8027627}" type="slidenum">
              <a:rPr lang="es-ES"/>
              <a:pPr>
                <a:defRPr/>
              </a:pPr>
              <a:t>‹Nº›</a:t>
            </a:fld>
            <a:endParaRPr lang="es-E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4"/>
            <a:ext cx="4038600" cy="4525963"/>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4"/>
            <a:ext cx="4038600" cy="4525963"/>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5A87412-0FE9-4AB5-B3A0-3F6EB926DB89}" type="datetime1">
              <a:rPr lang="es-ES"/>
              <a:pPr>
                <a:defRPr/>
              </a:pPr>
              <a:t>07/09/2012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r>
              <a:rPr lang="es-ES" dirty="0"/>
              <a:t>Dirección de Arbitraje Administrativo - OSCE</a:t>
            </a:r>
          </a:p>
        </p:txBody>
      </p:sp>
      <p:sp>
        <p:nvSpPr>
          <p:cNvPr id="7" name="5 Marcador de número de diapositiva"/>
          <p:cNvSpPr>
            <a:spLocks noGrp="1"/>
          </p:cNvSpPr>
          <p:nvPr>
            <p:ph type="sldNum" sz="quarter" idx="12"/>
          </p:nvPr>
        </p:nvSpPr>
        <p:spPr/>
        <p:txBody>
          <a:bodyPr/>
          <a:lstStyle>
            <a:lvl1pPr>
              <a:defRPr/>
            </a:lvl1pPr>
          </a:lstStyle>
          <a:p>
            <a:pPr>
              <a:defRPr/>
            </a:pPr>
            <a:fld id="{DDCD03EE-AFB1-46CB-81AA-6BE54F5BA2FF}"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8" y="1535113"/>
            <a:ext cx="4041775" cy="639763"/>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8" y="2174875"/>
            <a:ext cx="4041775"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A69C418-634D-4DC5-A099-5889348E09A5}" type="datetime1">
              <a:rPr lang="es-ES"/>
              <a:pPr>
                <a:defRPr/>
              </a:pPr>
              <a:t>07/09/2012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r>
              <a:rPr lang="es-ES" dirty="0"/>
              <a:t>Dirección de Arbitraje Administrativo - OSCE</a:t>
            </a:r>
          </a:p>
        </p:txBody>
      </p:sp>
      <p:sp>
        <p:nvSpPr>
          <p:cNvPr id="9" name="5 Marcador de número de diapositiva"/>
          <p:cNvSpPr>
            <a:spLocks noGrp="1"/>
          </p:cNvSpPr>
          <p:nvPr>
            <p:ph type="sldNum" sz="quarter" idx="12"/>
          </p:nvPr>
        </p:nvSpPr>
        <p:spPr/>
        <p:txBody>
          <a:bodyPr/>
          <a:lstStyle>
            <a:lvl1pPr>
              <a:defRPr/>
            </a:lvl1pPr>
          </a:lstStyle>
          <a:p>
            <a:pPr>
              <a:defRPr/>
            </a:pPr>
            <a:fld id="{E42CB451-3222-46BC-8A29-4419603194D8}"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0452F56-9C9D-4626-A64E-4ACAAB1A04AB}" type="datetime1">
              <a:rPr lang="es-ES"/>
              <a:pPr>
                <a:defRPr/>
              </a:pPr>
              <a:t>07/09/2012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r>
              <a:rPr lang="es-ES" dirty="0"/>
              <a:t>Dirección de Arbitraje Administrativo - OSCE</a:t>
            </a:r>
          </a:p>
        </p:txBody>
      </p:sp>
      <p:sp>
        <p:nvSpPr>
          <p:cNvPr id="5" name="5 Marcador de número de diapositiva"/>
          <p:cNvSpPr>
            <a:spLocks noGrp="1"/>
          </p:cNvSpPr>
          <p:nvPr>
            <p:ph type="sldNum" sz="quarter" idx="12"/>
          </p:nvPr>
        </p:nvSpPr>
        <p:spPr/>
        <p:txBody>
          <a:bodyPr/>
          <a:lstStyle>
            <a:lvl1pPr>
              <a:defRPr/>
            </a:lvl1pPr>
          </a:lstStyle>
          <a:p>
            <a:pPr>
              <a:defRPr/>
            </a:pPr>
            <a:fld id="{E940483A-5ED2-4424-B3EB-BD287A379B51}"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CuadroTexto"/>
          <p:cNvSpPr txBox="1">
            <a:spLocks noChangeArrowheads="1"/>
          </p:cNvSpPr>
          <p:nvPr userDrawn="1"/>
        </p:nvSpPr>
        <p:spPr bwMode="auto">
          <a:xfrm>
            <a:off x="3049588" y="2924175"/>
            <a:ext cx="1724025" cy="647700"/>
          </a:xfrm>
          <a:prstGeom prst="rect">
            <a:avLst/>
          </a:prstGeom>
          <a:noFill/>
          <a:ln>
            <a:noFill/>
          </a:ln>
          <a:extLst/>
        </p:spPr>
        <p:txBody>
          <a:bodyPr wrap="none" lIns="76197" tIns="38098" rIns="76197" bIns="38098">
            <a:spAutoFit/>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a:defRPr/>
            </a:pPr>
            <a:r>
              <a:rPr lang="es-PE" sz="3700" dirty="0" smtClean="0"/>
              <a:t>impacto</a:t>
            </a:r>
          </a:p>
        </p:txBody>
      </p:sp>
      <p:sp>
        <p:nvSpPr>
          <p:cNvPr id="3" name="2 CuadroTexto"/>
          <p:cNvSpPr txBox="1">
            <a:spLocks noChangeArrowheads="1"/>
          </p:cNvSpPr>
          <p:nvPr userDrawn="1"/>
        </p:nvSpPr>
        <p:spPr bwMode="auto">
          <a:xfrm>
            <a:off x="3563938" y="4652963"/>
            <a:ext cx="1416050" cy="307975"/>
          </a:xfrm>
          <a:prstGeom prst="rect">
            <a:avLst/>
          </a:prstGeom>
          <a:noFill/>
          <a:ln>
            <a:noFill/>
          </a:ln>
          <a:extLst/>
        </p:spPr>
        <p:txBody>
          <a:bodyPr wrap="none" lIns="76197" tIns="38098" rIns="76197" bIns="38098">
            <a:spAutoFit/>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760413" fontAlgn="base">
              <a:spcBef>
                <a:spcPct val="0"/>
              </a:spcBef>
              <a:spcAft>
                <a:spcPct val="0"/>
              </a:spcAft>
              <a:defRPr sz="1500">
                <a:solidFill>
                  <a:schemeClr val="tx1"/>
                </a:solidFill>
                <a:latin typeface="Calibri" pitchFamily="34" charset="0"/>
              </a:defRPr>
            </a:lvl6pPr>
            <a:lvl7pPr marL="2971800" indent="-228600" defTabSz="760413" fontAlgn="base">
              <a:spcBef>
                <a:spcPct val="0"/>
              </a:spcBef>
              <a:spcAft>
                <a:spcPct val="0"/>
              </a:spcAft>
              <a:defRPr sz="1500">
                <a:solidFill>
                  <a:schemeClr val="tx1"/>
                </a:solidFill>
                <a:latin typeface="Calibri" pitchFamily="34" charset="0"/>
              </a:defRPr>
            </a:lvl7pPr>
            <a:lvl8pPr marL="3429000" indent="-228600" defTabSz="760413" fontAlgn="base">
              <a:spcBef>
                <a:spcPct val="0"/>
              </a:spcBef>
              <a:spcAft>
                <a:spcPct val="0"/>
              </a:spcAft>
              <a:defRPr sz="1500">
                <a:solidFill>
                  <a:schemeClr val="tx1"/>
                </a:solidFill>
                <a:latin typeface="Calibri" pitchFamily="34" charset="0"/>
              </a:defRPr>
            </a:lvl8pPr>
            <a:lvl9pPr marL="3886200" indent="-228600" defTabSz="760413" fontAlgn="base">
              <a:spcBef>
                <a:spcPct val="0"/>
              </a:spcBef>
              <a:spcAft>
                <a:spcPct val="0"/>
              </a:spcAft>
              <a:defRPr sz="1500">
                <a:solidFill>
                  <a:schemeClr val="tx1"/>
                </a:solidFill>
                <a:latin typeface="Calibri" pitchFamily="34" charset="0"/>
              </a:defRPr>
            </a:lvl9pPr>
          </a:lstStyle>
          <a:p>
            <a:pPr>
              <a:defRPr/>
            </a:pPr>
            <a:r>
              <a:rPr lang="es-PE" dirty="0" smtClean="0"/>
              <a:t>Antes y </a:t>
            </a:r>
            <a:r>
              <a:rPr lang="es-PE" dirty="0" err="1" smtClean="0"/>
              <a:t>despues</a:t>
            </a:r>
            <a:endParaRPr lang="es-PE" dirty="0" smtClean="0"/>
          </a:p>
        </p:txBody>
      </p:sp>
      <p:sp>
        <p:nvSpPr>
          <p:cNvPr id="4" name="1 Marcador de fecha"/>
          <p:cNvSpPr>
            <a:spLocks noGrp="1"/>
          </p:cNvSpPr>
          <p:nvPr>
            <p:ph type="dt" sz="half" idx="10"/>
          </p:nvPr>
        </p:nvSpPr>
        <p:spPr/>
        <p:txBody>
          <a:bodyPr/>
          <a:lstStyle>
            <a:lvl1pPr>
              <a:defRPr/>
            </a:lvl1pPr>
          </a:lstStyle>
          <a:p>
            <a:pPr>
              <a:defRPr/>
            </a:pPr>
            <a:fld id="{7618EB34-0C25-4663-AEF2-DEF2A3537958}" type="datetime1">
              <a:rPr lang="es-ES"/>
              <a:pPr>
                <a:defRPr/>
              </a:pPr>
              <a:t>07/09/2012</a:t>
            </a:fld>
            <a:endParaRPr lang="es-ES" dirty="0"/>
          </a:p>
        </p:txBody>
      </p:sp>
      <p:sp>
        <p:nvSpPr>
          <p:cNvPr id="5" name="2 Marcador de pie de página"/>
          <p:cNvSpPr>
            <a:spLocks noGrp="1"/>
          </p:cNvSpPr>
          <p:nvPr>
            <p:ph type="ftr" sz="quarter" idx="11"/>
          </p:nvPr>
        </p:nvSpPr>
        <p:spPr/>
        <p:txBody>
          <a:bodyPr/>
          <a:lstStyle>
            <a:lvl1pPr>
              <a:defRPr/>
            </a:lvl1pPr>
          </a:lstStyle>
          <a:p>
            <a:pPr>
              <a:defRPr/>
            </a:pPr>
            <a:r>
              <a:rPr lang="es-ES"/>
              <a:t>Dirección de Arbitraje Administrativo - OSCE</a:t>
            </a:r>
          </a:p>
        </p:txBody>
      </p:sp>
      <p:sp>
        <p:nvSpPr>
          <p:cNvPr id="6" name="3 Marcador de número de diapositiva"/>
          <p:cNvSpPr>
            <a:spLocks noGrp="1"/>
          </p:cNvSpPr>
          <p:nvPr>
            <p:ph type="sldNum" sz="quarter" idx="12"/>
          </p:nvPr>
        </p:nvSpPr>
        <p:spPr/>
        <p:txBody>
          <a:bodyPr/>
          <a:lstStyle>
            <a:lvl1pPr>
              <a:defRPr/>
            </a:lvl1pPr>
          </a:lstStyle>
          <a:p>
            <a:pPr>
              <a:defRPr/>
            </a:pPr>
            <a:fld id="{C6EE4BFB-6E98-4019-9263-3B44350501A4}" type="slidenum">
              <a:rPr lang="es-ES"/>
              <a:pPr>
                <a:defRPr/>
              </a:pPr>
              <a:t>‹Nº›</a:t>
            </a:fld>
            <a:endParaRPr lang="es-E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49"/>
            <a:ext cx="3008313" cy="1162051"/>
          </a:xfrm>
        </p:spPr>
        <p:txBody>
          <a:bodyPr anchor="b"/>
          <a:lstStyle>
            <a:lvl1pPr algn="l">
              <a:defRPr sz="17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3"/>
            <a:ext cx="5111750" cy="5853113"/>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1F2C025-A394-452F-B459-C8967B543BCF}" type="datetime1">
              <a:rPr lang="es-ES"/>
              <a:pPr>
                <a:defRPr/>
              </a:pPr>
              <a:t>07/09/2012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r>
              <a:rPr lang="es-ES"/>
              <a:t>Dirección de Arbitraje Administrativo - OSCE</a:t>
            </a:r>
          </a:p>
        </p:txBody>
      </p:sp>
      <p:sp>
        <p:nvSpPr>
          <p:cNvPr id="7" name="5 Marcador de número de diapositiva"/>
          <p:cNvSpPr>
            <a:spLocks noGrp="1"/>
          </p:cNvSpPr>
          <p:nvPr>
            <p:ph type="sldNum" sz="quarter" idx="12"/>
          </p:nvPr>
        </p:nvSpPr>
        <p:spPr/>
        <p:txBody>
          <a:bodyPr/>
          <a:lstStyle>
            <a:lvl1pPr>
              <a:defRPr/>
            </a:lvl1pPr>
          </a:lstStyle>
          <a:p>
            <a:pPr>
              <a:defRPr/>
            </a:pPr>
            <a:fld id="{4EA72162-96A1-4619-9292-84E37A2EEAB0}"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9"/>
          </a:xfrm>
        </p:spPr>
        <p:txBody>
          <a:bodyPr anchor="b"/>
          <a:lstStyle>
            <a:lvl1pPr algn="l">
              <a:defRPr sz="17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s-ES" noProof="0" dirty="0"/>
          </a:p>
        </p:txBody>
      </p:sp>
      <p:sp>
        <p:nvSpPr>
          <p:cNvPr id="4" name="3 Marcador de texto"/>
          <p:cNvSpPr>
            <a:spLocks noGrp="1"/>
          </p:cNvSpPr>
          <p:nvPr>
            <p:ph type="body" sz="half" idx="2"/>
          </p:nvPr>
        </p:nvSpPr>
        <p:spPr>
          <a:xfrm>
            <a:off x="1792288" y="5367338"/>
            <a:ext cx="5486400" cy="804863"/>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CEA84D3-F46B-4917-B45D-369BA8BCB1EC}" type="datetime1">
              <a:rPr lang="es-ES"/>
              <a:pPr>
                <a:defRPr/>
              </a:pPr>
              <a:t>07/09/2012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r>
              <a:rPr lang="es-ES"/>
              <a:t>Dirección de Arbitraje Administrativo - OSCE</a:t>
            </a:r>
          </a:p>
        </p:txBody>
      </p:sp>
      <p:sp>
        <p:nvSpPr>
          <p:cNvPr id="7" name="5 Marcador de número de diapositiva"/>
          <p:cNvSpPr>
            <a:spLocks noGrp="1"/>
          </p:cNvSpPr>
          <p:nvPr>
            <p:ph type="sldNum" sz="quarter" idx="12"/>
          </p:nvPr>
        </p:nvSpPr>
        <p:spPr/>
        <p:txBody>
          <a:bodyPr/>
          <a:lstStyle>
            <a:lvl1pPr>
              <a:defRPr/>
            </a:lvl1pPr>
          </a:lstStyle>
          <a:p>
            <a:pPr>
              <a:defRPr/>
            </a:pPr>
            <a:fld id="{E3A83DF3-A9F1-484C-973A-6E8893CD3BDD}"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76197" tIns="38098" rIns="76197" bIns="3809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76197" tIns="38098" rIns="76197" bIns="3809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76197" tIns="38098" rIns="76197" bIns="38098" rtlCol="0" anchor="ctr"/>
          <a:lstStyle>
            <a:lvl1pPr algn="l" defTabSz="761970" fontAlgn="auto">
              <a:spcBef>
                <a:spcPts val="0"/>
              </a:spcBef>
              <a:spcAft>
                <a:spcPts val="0"/>
              </a:spcAft>
              <a:defRPr sz="1000">
                <a:solidFill>
                  <a:schemeClr val="tx1">
                    <a:tint val="75000"/>
                  </a:schemeClr>
                </a:solidFill>
                <a:latin typeface="+mn-lt"/>
                <a:cs typeface="+mn-cs"/>
              </a:defRPr>
            </a:lvl1pPr>
          </a:lstStyle>
          <a:p>
            <a:pPr>
              <a:defRPr/>
            </a:pPr>
            <a:fld id="{C2D8D593-0669-4A7B-901E-8D4DBAC8C629}" type="datetime1">
              <a:rPr lang="es-ES"/>
              <a:pPr>
                <a:defRPr/>
              </a:pPr>
              <a:t>07/09/2012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76197" tIns="38098" rIns="76197" bIns="38098" rtlCol="0" anchor="ctr"/>
          <a:lstStyle>
            <a:lvl1pPr algn="ctr" defTabSz="761970" fontAlgn="auto">
              <a:spcBef>
                <a:spcPts val="0"/>
              </a:spcBef>
              <a:spcAft>
                <a:spcPts val="0"/>
              </a:spcAft>
              <a:defRPr sz="1000">
                <a:solidFill>
                  <a:schemeClr val="tx1">
                    <a:tint val="75000"/>
                  </a:schemeClr>
                </a:solidFill>
                <a:latin typeface="+mn-lt"/>
                <a:cs typeface="+mn-cs"/>
              </a:defRPr>
            </a:lvl1pPr>
          </a:lstStyle>
          <a:p>
            <a:pPr>
              <a:defRPr/>
            </a:pPr>
            <a:r>
              <a:rPr lang="es-ES" dirty="0"/>
              <a:t>Dirección de Arbitraje Administrativo - OSCE</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76197" tIns="38098" rIns="76197" bIns="38098" rtlCol="0" anchor="ctr"/>
          <a:lstStyle>
            <a:lvl1pPr algn="r" defTabSz="761970" fontAlgn="auto">
              <a:spcBef>
                <a:spcPts val="0"/>
              </a:spcBef>
              <a:spcAft>
                <a:spcPts val="0"/>
              </a:spcAft>
              <a:defRPr sz="1000">
                <a:solidFill>
                  <a:schemeClr val="tx1">
                    <a:tint val="75000"/>
                  </a:schemeClr>
                </a:solidFill>
                <a:latin typeface="+mn-lt"/>
                <a:cs typeface="+mn-cs"/>
              </a:defRPr>
            </a:lvl1pPr>
          </a:lstStyle>
          <a:p>
            <a:pPr>
              <a:defRPr/>
            </a:pPr>
            <a:fld id="{C0F0DA33-C021-4194-AD54-D85BA573DFE2}"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5" r:id="rId7"/>
    <p:sldLayoutId id="2147483691" r:id="rId8"/>
    <p:sldLayoutId id="2147483692" r:id="rId9"/>
    <p:sldLayoutId id="2147483693" r:id="rId10"/>
    <p:sldLayoutId id="2147483694" r:id="rId11"/>
  </p:sldLayoutIdLst>
  <p:timing>
    <p:tnLst>
      <p:par>
        <p:cTn id="1" dur="indefinite" restart="never" nodeType="tmRoot"/>
      </p:par>
    </p:tnLst>
  </p:timing>
  <p:hf hdr="0" dt="0"/>
  <p:txStyles>
    <p:titleStyle>
      <a:lvl1pPr algn="ctr" defTabSz="760413" rtl="0" eaLnBrk="0" fontAlgn="base" hangingPunct="0">
        <a:spcBef>
          <a:spcPct val="0"/>
        </a:spcBef>
        <a:spcAft>
          <a:spcPct val="0"/>
        </a:spcAft>
        <a:defRPr sz="3700" kern="1200">
          <a:solidFill>
            <a:schemeClr val="tx1"/>
          </a:solidFill>
          <a:latin typeface="+mj-lt"/>
          <a:ea typeface="+mj-ea"/>
          <a:cs typeface="+mj-cs"/>
        </a:defRPr>
      </a:lvl1pPr>
      <a:lvl2pPr algn="ctr" defTabSz="760413" rtl="0" eaLnBrk="0" fontAlgn="base" hangingPunct="0">
        <a:spcBef>
          <a:spcPct val="0"/>
        </a:spcBef>
        <a:spcAft>
          <a:spcPct val="0"/>
        </a:spcAft>
        <a:defRPr sz="3700">
          <a:solidFill>
            <a:schemeClr val="tx1"/>
          </a:solidFill>
          <a:latin typeface="Calibri" pitchFamily="34" charset="0"/>
        </a:defRPr>
      </a:lvl2pPr>
      <a:lvl3pPr algn="ctr" defTabSz="760413" rtl="0" eaLnBrk="0" fontAlgn="base" hangingPunct="0">
        <a:spcBef>
          <a:spcPct val="0"/>
        </a:spcBef>
        <a:spcAft>
          <a:spcPct val="0"/>
        </a:spcAft>
        <a:defRPr sz="3700">
          <a:solidFill>
            <a:schemeClr val="tx1"/>
          </a:solidFill>
          <a:latin typeface="Calibri" pitchFamily="34" charset="0"/>
        </a:defRPr>
      </a:lvl3pPr>
      <a:lvl4pPr algn="ctr" defTabSz="760413" rtl="0" eaLnBrk="0" fontAlgn="base" hangingPunct="0">
        <a:spcBef>
          <a:spcPct val="0"/>
        </a:spcBef>
        <a:spcAft>
          <a:spcPct val="0"/>
        </a:spcAft>
        <a:defRPr sz="3700">
          <a:solidFill>
            <a:schemeClr val="tx1"/>
          </a:solidFill>
          <a:latin typeface="Calibri" pitchFamily="34" charset="0"/>
        </a:defRPr>
      </a:lvl4pPr>
      <a:lvl5pPr algn="ctr" defTabSz="760413" rtl="0" eaLnBrk="0" fontAlgn="base" hangingPunct="0">
        <a:spcBef>
          <a:spcPct val="0"/>
        </a:spcBef>
        <a:spcAft>
          <a:spcPct val="0"/>
        </a:spcAft>
        <a:defRPr sz="3700">
          <a:solidFill>
            <a:schemeClr val="tx1"/>
          </a:solidFill>
          <a:latin typeface="Calibri" pitchFamily="34" charset="0"/>
        </a:defRPr>
      </a:lvl5pPr>
      <a:lvl6pPr marL="457200" algn="ctr" defTabSz="760413" rtl="0" fontAlgn="base">
        <a:spcBef>
          <a:spcPct val="0"/>
        </a:spcBef>
        <a:spcAft>
          <a:spcPct val="0"/>
        </a:spcAft>
        <a:defRPr sz="3700">
          <a:solidFill>
            <a:schemeClr val="tx1"/>
          </a:solidFill>
          <a:latin typeface="Calibri" pitchFamily="34" charset="0"/>
        </a:defRPr>
      </a:lvl6pPr>
      <a:lvl7pPr marL="914400" algn="ctr" defTabSz="760413" rtl="0" fontAlgn="base">
        <a:spcBef>
          <a:spcPct val="0"/>
        </a:spcBef>
        <a:spcAft>
          <a:spcPct val="0"/>
        </a:spcAft>
        <a:defRPr sz="3700">
          <a:solidFill>
            <a:schemeClr val="tx1"/>
          </a:solidFill>
          <a:latin typeface="Calibri" pitchFamily="34" charset="0"/>
        </a:defRPr>
      </a:lvl7pPr>
      <a:lvl8pPr marL="1371600" algn="ctr" defTabSz="760413" rtl="0" fontAlgn="base">
        <a:spcBef>
          <a:spcPct val="0"/>
        </a:spcBef>
        <a:spcAft>
          <a:spcPct val="0"/>
        </a:spcAft>
        <a:defRPr sz="3700">
          <a:solidFill>
            <a:schemeClr val="tx1"/>
          </a:solidFill>
          <a:latin typeface="Calibri" pitchFamily="34" charset="0"/>
        </a:defRPr>
      </a:lvl8pPr>
      <a:lvl9pPr marL="1828800" algn="ctr" defTabSz="760413" rtl="0" fontAlgn="base">
        <a:spcBef>
          <a:spcPct val="0"/>
        </a:spcBef>
        <a:spcAft>
          <a:spcPct val="0"/>
        </a:spcAft>
        <a:defRPr sz="3700">
          <a:solidFill>
            <a:schemeClr val="tx1"/>
          </a:solidFill>
          <a:latin typeface="Calibri" pitchFamily="34" charset="0"/>
        </a:defRPr>
      </a:lvl9pPr>
    </p:titleStyle>
    <p:bodyStyle>
      <a:lvl1pPr marL="284163" indent="-284163" algn="l" defTabSz="760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1pPr>
      <a:lvl2pPr marL="617538" indent="-236538" algn="l" defTabSz="760413" rtl="0" eaLnBrk="0" fontAlgn="base" hangingPunct="0">
        <a:spcBef>
          <a:spcPct val="20000"/>
        </a:spcBef>
        <a:spcAft>
          <a:spcPct val="0"/>
        </a:spcAft>
        <a:buFont typeface="Arial" charset="0"/>
        <a:buChar char="–"/>
        <a:defRPr sz="2300" kern="1200">
          <a:solidFill>
            <a:schemeClr val="tx1"/>
          </a:solidFill>
          <a:latin typeface="+mn-lt"/>
          <a:ea typeface="+mn-ea"/>
          <a:cs typeface="+mn-cs"/>
        </a:defRPr>
      </a:lvl2pPr>
      <a:lvl3pPr marL="950913" indent="-188913" algn="l" defTabSz="7604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331913" indent="-188913" algn="l" defTabSz="760413" rtl="0" eaLnBrk="0" fontAlgn="base" hangingPunct="0">
        <a:spcBef>
          <a:spcPct val="20000"/>
        </a:spcBef>
        <a:spcAft>
          <a:spcPct val="0"/>
        </a:spcAft>
        <a:buFont typeface="Arial" charset="0"/>
        <a:buChar char="–"/>
        <a:defRPr sz="1700" kern="1200">
          <a:solidFill>
            <a:schemeClr val="tx1"/>
          </a:solidFill>
          <a:latin typeface="+mn-lt"/>
          <a:ea typeface="+mn-ea"/>
          <a:cs typeface="+mn-cs"/>
        </a:defRPr>
      </a:lvl4pPr>
      <a:lvl5pPr marL="1712913" indent="-188913" algn="l" defTabSz="760413" rtl="0" eaLnBrk="0" fontAlgn="base" hangingPunct="0">
        <a:spcBef>
          <a:spcPct val="20000"/>
        </a:spcBef>
        <a:spcAft>
          <a:spcPct val="0"/>
        </a:spcAft>
        <a:buFont typeface="Arial" charset="0"/>
        <a:buChar char="»"/>
        <a:defRPr sz="1700"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Layout" Target="../diagrams/layout5.xml"/><Relationship Id="rId18" Type="http://schemas.openxmlformats.org/officeDocument/2006/relationships/diagramQuickStyle" Target="../diagrams/quickStyle6.xml"/><Relationship Id="rId26" Type="http://schemas.microsoft.com/office/2007/relationships/diagramDrawing" Target="../diagrams/drawing4.xml"/><Relationship Id="rId3" Type="http://schemas.openxmlformats.org/officeDocument/2006/relationships/image" Target="../media/image10.png"/><Relationship Id="rId21" Type="http://schemas.openxmlformats.org/officeDocument/2006/relationships/diagramLayout" Target="../diagrams/layout7.xml"/><Relationship Id="rId7" Type="http://schemas.openxmlformats.org/officeDocument/2006/relationships/diagramColors" Target="../diagrams/colors3.xml"/><Relationship Id="rId12" Type="http://schemas.openxmlformats.org/officeDocument/2006/relationships/diagramData" Target="../diagrams/data5.xml"/><Relationship Id="rId17" Type="http://schemas.openxmlformats.org/officeDocument/2006/relationships/diagramLayout" Target="../diagrams/layout6.xml"/><Relationship Id="rId25"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Data" Target="../diagrams/data6.xml"/><Relationship Id="rId20" Type="http://schemas.openxmlformats.org/officeDocument/2006/relationships/diagramData" Target="../diagrams/data7.xml"/><Relationship Id="rId29" Type="http://schemas.microsoft.com/office/2007/relationships/diagramDrawing" Target="../diagrams/drawing7.xml"/><Relationship Id="rId1" Type="http://schemas.openxmlformats.org/officeDocument/2006/relationships/slideLayout" Target="../slideLayouts/slideLayout6.xml"/><Relationship Id="rId6" Type="http://schemas.openxmlformats.org/officeDocument/2006/relationships/diagramQuickStyle" Target="../diagrams/quickStyle3.xml"/><Relationship Id="rId11" Type="http://schemas.openxmlformats.org/officeDocument/2006/relationships/diagramColors" Target="../diagrams/colors4.xml"/><Relationship Id="rId24" Type="http://schemas.openxmlformats.org/officeDocument/2006/relationships/image" Target="../media/image3.jpeg"/><Relationship Id="rId5" Type="http://schemas.openxmlformats.org/officeDocument/2006/relationships/diagramLayout" Target="../diagrams/layout3.xml"/><Relationship Id="rId15" Type="http://schemas.openxmlformats.org/officeDocument/2006/relationships/diagramColors" Target="../diagrams/colors5.xml"/><Relationship Id="rId23" Type="http://schemas.openxmlformats.org/officeDocument/2006/relationships/diagramColors" Target="../diagrams/colors7.xml"/><Relationship Id="rId28" Type="http://schemas.microsoft.com/office/2007/relationships/diagramDrawing" Target="../diagrams/drawing6.xml"/><Relationship Id="rId10" Type="http://schemas.openxmlformats.org/officeDocument/2006/relationships/diagramQuickStyle" Target="../diagrams/quickStyle4.xml"/><Relationship Id="rId19" Type="http://schemas.openxmlformats.org/officeDocument/2006/relationships/diagramColors" Target="../diagrams/colors6.xml"/><Relationship Id="rId4" Type="http://schemas.openxmlformats.org/officeDocument/2006/relationships/diagramData" Target="../diagrams/data3.xml"/><Relationship Id="rId9" Type="http://schemas.openxmlformats.org/officeDocument/2006/relationships/diagramLayout" Target="../diagrams/layout4.xml"/><Relationship Id="rId14" Type="http://schemas.openxmlformats.org/officeDocument/2006/relationships/diagramQuickStyle" Target="../diagrams/quickStyle5.xml"/><Relationship Id="rId22" Type="http://schemas.openxmlformats.org/officeDocument/2006/relationships/diagramQuickStyle" Target="../diagrams/quickStyle7.xml"/><Relationship Id="rId27"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Data" Target="../diagrams/data8.xml"/><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1.xml"/><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microsoft.com/office/2007/relationships/diagramDrawing" Target="../diagrams/drawing1.xml"/><Relationship Id="rId5" Type="http://schemas.openxmlformats.org/officeDocument/2006/relationships/diagramData" Target="../diagrams/data1.xml"/><Relationship Id="rId10" Type="http://schemas.openxmlformats.org/officeDocument/2006/relationships/image" Target="../media/image3.jpeg"/><Relationship Id="rId4" Type="http://schemas.openxmlformats.org/officeDocument/2006/relationships/chart" Target="../charts/chart2.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PT Carátula.jpg"/>
          <p:cNvPicPr>
            <a:picLocks noChangeAspect="1"/>
          </p:cNvPicPr>
          <p:nvPr/>
        </p:nvPicPr>
        <p:blipFill>
          <a:blip r:embed="rId3" cstate="print"/>
          <a:stretch>
            <a:fillRect/>
          </a:stretch>
        </p:blipFill>
        <p:spPr>
          <a:xfrm>
            <a:off x="766276" y="285728"/>
            <a:ext cx="7643867" cy="6215106"/>
          </a:xfrm>
          <a:prstGeom prst="rect">
            <a:avLst/>
          </a:prstGeom>
        </p:spPr>
      </p:pic>
      <p:sp>
        <p:nvSpPr>
          <p:cNvPr id="2" name="1 Marcador de número de diapositiva"/>
          <p:cNvSpPr>
            <a:spLocks noGrp="1"/>
          </p:cNvSpPr>
          <p:nvPr>
            <p:ph type="sldNum" sz="quarter" idx="12"/>
          </p:nvPr>
        </p:nvSpPr>
        <p:spPr/>
        <p:txBody>
          <a:bodyPr/>
          <a:lstStyle/>
          <a:p>
            <a:pPr>
              <a:defRPr/>
            </a:pPr>
            <a:fld id="{3FDC123B-F742-4CCF-A12E-94DBE7DDF9CA}" type="slidenum">
              <a:rPr lang="es-ES"/>
              <a:pPr>
                <a:defRPr/>
              </a:pPr>
              <a:t>1</a:t>
            </a:fld>
            <a:endParaRPr lang="es-ES" dirty="0"/>
          </a:p>
        </p:txBody>
      </p:sp>
      <p:sp>
        <p:nvSpPr>
          <p:cNvPr id="3" name="2 Rectángulo"/>
          <p:cNvSpPr/>
          <p:nvPr/>
        </p:nvSpPr>
        <p:spPr>
          <a:xfrm>
            <a:off x="0" y="3786188"/>
            <a:ext cx="9144000" cy="223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defTabSz="761970" fontAlgn="auto">
              <a:spcBef>
                <a:spcPts val="0"/>
              </a:spcBef>
              <a:spcAft>
                <a:spcPts val="0"/>
              </a:spcAft>
              <a:defRPr/>
            </a:pPr>
            <a:r>
              <a:rPr lang="es-ES" sz="2700" b="1"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“ARBITRAJE EN </a:t>
            </a:r>
            <a:r>
              <a:rPr lang="es-ES" sz="2700" b="1" dirty="0" smtClean="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COMPRAS PÚBLICAS: </a:t>
            </a:r>
            <a:endParaRPr lang="es-ES" sz="2700" b="1"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endParaRPr>
          </a:p>
          <a:p>
            <a:pPr algn="ctr" defTabSz="761970" fontAlgn="auto">
              <a:spcBef>
                <a:spcPts val="0"/>
              </a:spcBef>
              <a:spcAft>
                <a:spcPts val="0"/>
              </a:spcAft>
              <a:defRPr/>
            </a:pPr>
            <a:r>
              <a:rPr lang="es-ES" sz="2700" b="1"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EXPERIENCIA DE ÉXITO”</a:t>
            </a:r>
          </a:p>
        </p:txBody>
      </p:sp>
      <p:sp>
        <p:nvSpPr>
          <p:cNvPr id="7" name="6 Rectángulo"/>
          <p:cNvSpPr/>
          <p:nvPr/>
        </p:nvSpPr>
        <p:spPr>
          <a:xfrm>
            <a:off x="857224" y="357166"/>
            <a:ext cx="7500990" cy="3214710"/>
          </a:xfrm>
          <a:prstGeom prst="rect">
            <a:avLst/>
          </a:prstGeom>
          <a:solidFill>
            <a:srgbClr val="F3B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6" name="5 Imagen" descr="Logo OSCE copia.jpg"/>
          <p:cNvPicPr>
            <a:picLocks noChangeAspect="1"/>
          </p:cNvPicPr>
          <p:nvPr/>
        </p:nvPicPr>
        <p:blipFill>
          <a:blip r:embed="rId4" cstate="print"/>
          <a:stretch>
            <a:fillRect/>
          </a:stretch>
        </p:blipFill>
        <p:spPr>
          <a:xfrm>
            <a:off x="1571604" y="714356"/>
            <a:ext cx="6163177" cy="26076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redondeado"/>
          <p:cNvSpPr/>
          <p:nvPr/>
        </p:nvSpPr>
        <p:spPr>
          <a:xfrm>
            <a:off x="142875" y="2625710"/>
            <a:ext cx="1785938" cy="257175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auto">
              <a:spcBef>
                <a:spcPts val="0"/>
              </a:spcBef>
              <a:spcAft>
                <a:spcPts val="0"/>
              </a:spcAft>
              <a:defRPr/>
            </a:pPr>
            <a:r>
              <a:rPr lang="es-ES" sz="2000" b="1" dirty="0">
                <a:solidFill>
                  <a:schemeClr val="tx1">
                    <a:lumMod val="65000"/>
                    <a:lumOff val="35000"/>
                  </a:schemeClr>
                </a:solidFill>
              </a:rPr>
              <a:t>CONFIANZA</a:t>
            </a:r>
            <a:endParaRPr lang="es-ES" sz="2000" dirty="0">
              <a:solidFill>
                <a:schemeClr val="tx1">
                  <a:lumMod val="65000"/>
                  <a:lumOff val="35000"/>
                </a:schemeClr>
              </a:solidFill>
            </a:endParaRPr>
          </a:p>
          <a:p>
            <a:pPr algn="ctr" defTabSz="761970" fontAlgn="auto">
              <a:spcBef>
                <a:spcPts val="0"/>
              </a:spcBef>
              <a:spcAft>
                <a:spcPts val="0"/>
              </a:spcAft>
              <a:defRPr/>
            </a:pPr>
            <a:endParaRPr lang="es-ES" sz="1600" dirty="0">
              <a:solidFill>
                <a:schemeClr val="tx1">
                  <a:lumMod val="65000"/>
                  <a:lumOff val="35000"/>
                </a:schemeClr>
              </a:solidFill>
            </a:endParaRPr>
          </a:p>
          <a:p>
            <a:pPr algn="ctr" defTabSz="761970" fontAlgn="auto">
              <a:spcBef>
                <a:spcPts val="0"/>
              </a:spcBef>
              <a:spcAft>
                <a:spcPts val="0"/>
              </a:spcAft>
              <a:defRPr/>
            </a:pPr>
            <a:r>
              <a:rPr lang="es-ES" sz="1100" dirty="0">
                <a:solidFill>
                  <a:schemeClr val="tx1">
                    <a:lumMod val="65000"/>
                    <a:lumOff val="35000"/>
                  </a:schemeClr>
                </a:solidFill>
              </a:rPr>
              <a:t>OSCE conforme al marco normativo  implementa mecanismos para que  el arbitraje de compras públicas   se desarrolle  eficazmente conforme los principios de independencia e imparcialidad</a:t>
            </a:r>
            <a:endParaRPr lang="es-ES" sz="1400" dirty="0">
              <a:solidFill>
                <a:schemeClr val="tx1">
                  <a:lumMod val="65000"/>
                  <a:lumOff val="35000"/>
                </a:schemeClr>
              </a:solidFill>
            </a:endParaRPr>
          </a:p>
        </p:txBody>
      </p:sp>
      <p:cxnSp>
        <p:nvCxnSpPr>
          <p:cNvPr id="25" name="24 Conector recto"/>
          <p:cNvCxnSpPr/>
          <p:nvPr/>
        </p:nvCxnSpPr>
        <p:spPr>
          <a:xfrm>
            <a:off x="1928813" y="3911585"/>
            <a:ext cx="214312" cy="0"/>
          </a:xfrm>
          <a:prstGeom prst="line">
            <a:avLst/>
          </a:prstGeom>
          <a:ln>
            <a:solidFill>
              <a:srgbClr val="FA9104"/>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H="1">
            <a:off x="2133600" y="2555860"/>
            <a:ext cx="22225" cy="2641600"/>
          </a:xfrm>
          <a:prstGeom prst="line">
            <a:avLst/>
          </a:prstGeom>
          <a:ln>
            <a:solidFill>
              <a:srgbClr val="FA9104"/>
            </a:solidFill>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2133600" y="2565385"/>
            <a:ext cx="285750" cy="1588"/>
          </a:xfrm>
          <a:prstGeom prst="straightConnector1">
            <a:avLst/>
          </a:prstGeom>
          <a:ln>
            <a:solidFill>
              <a:srgbClr val="FA9104"/>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2155825" y="5197460"/>
            <a:ext cx="273050" cy="0"/>
          </a:xfrm>
          <a:prstGeom prst="straightConnector1">
            <a:avLst/>
          </a:prstGeom>
          <a:ln>
            <a:solidFill>
              <a:srgbClr val="FA9104"/>
            </a:solidFill>
            <a:tailEnd type="arrow"/>
          </a:ln>
        </p:spPr>
        <p:style>
          <a:lnRef idx="1">
            <a:schemeClr val="accent1"/>
          </a:lnRef>
          <a:fillRef idx="0">
            <a:schemeClr val="accent1"/>
          </a:fillRef>
          <a:effectRef idx="0">
            <a:schemeClr val="accent1"/>
          </a:effectRef>
          <a:fontRef idx="minor">
            <a:schemeClr val="tx1"/>
          </a:fontRef>
        </p:style>
      </p:cxnSp>
      <p:sp>
        <p:nvSpPr>
          <p:cNvPr id="43" name="42 Rectángulo redondeado"/>
          <p:cNvSpPr/>
          <p:nvPr/>
        </p:nvSpPr>
        <p:spPr>
          <a:xfrm>
            <a:off x="2419350" y="2030398"/>
            <a:ext cx="1893888" cy="1050925"/>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auto">
              <a:spcBef>
                <a:spcPts val="0"/>
              </a:spcBef>
              <a:spcAft>
                <a:spcPts val="0"/>
              </a:spcAft>
              <a:defRPr/>
            </a:pPr>
            <a:r>
              <a:rPr lang="es-ES" sz="1400" dirty="0"/>
              <a:t>Garantías para promover imparcialidad e independencia en la función arbitral </a:t>
            </a:r>
          </a:p>
        </p:txBody>
      </p:sp>
      <p:sp>
        <p:nvSpPr>
          <p:cNvPr id="55" name="54 Rectángulo redondeado"/>
          <p:cNvSpPr/>
          <p:nvPr/>
        </p:nvSpPr>
        <p:spPr>
          <a:xfrm>
            <a:off x="7786710" y="2285992"/>
            <a:ext cx="1209675" cy="2640012"/>
          </a:xfrm>
          <a:prstGeom prst="roundRect">
            <a:avLst/>
          </a:prstGeom>
          <a:solidFill>
            <a:srgbClr val="FA91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 indent="-85725" defTabSz="761970" fontAlgn="auto">
              <a:spcBef>
                <a:spcPts val="0"/>
              </a:spcBef>
              <a:spcAft>
                <a:spcPts val="0"/>
              </a:spcAft>
              <a:buFont typeface="Wingdings" pitchFamily="2" charset="2"/>
              <a:buChar char="ü"/>
              <a:defRPr/>
            </a:pPr>
            <a:endParaRPr lang="es-ES" sz="1200" dirty="0">
              <a:solidFill>
                <a:schemeClr val="bg1"/>
              </a:solidFill>
            </a:endParaRPr>
          </a:p>
          <a:p>
            <a:pPr marL="85725" indent="-85725" defTabSz="761970" fontAlgn="auto">
              <a:spcBef>
                <a:spcPts val="0"/>
              </a:spcBef>
              <a:spcAft>
                <a:spcPts val="0"/>
              </a:spcAft>
              <a:buFont typeface="Wingdings" pitchFamily="2" charset="2"/>
              <a:buChar char="ü"/>
              <a:defRPr/>
            </a:pPr>
            <a:r>
              <a:rPr lang="es-ES" sz="1200" dirty="0">
                <a:solidFill>
                  <a:schemeClr val="bg1"/>
                </a:solidFill>
              </a:rPr>
              <a:t>Percepción positiva del arbitraje en compras públicas  </a:t>
            </a:r>
            <a:r>
              <a:rPr lang="es-ES" sz="1200" dirty="0" smtClean="0">
                <a:solidFill>
                  <a:schemeClr val="bg1"/>
                </a:solidFill>
              </a:rPr>
              <a:t>por </a:t>
            </a:r>
            <a:r>
              <a:rPr lang="es-ES" sz="1200" dirty="0">
                <a:solidFill>
                  <a:schemeClr val="bg1"/>
                </a:solidFill>
              </a:rPr>
              <a:t>los agentes económicos, actores  del arbitraje y la ciudadanía en </a:t>
            </a:r>
            <a:r>
              <a:rPr lang="es-ES" sz="1200" dirty="0" smtClean="0">
                <a:solidFill>
                  <a:schemeClr val="bg1"/>
                </a:solidFill>
              </a:rPr>
              <a:t>general</a:t>
            </a:r>
          </a:p>
          <a:p>
            <a:pPr marL="85725" indent="-85725" defTabSz="761970" fontAlgn="auto">
              <a:spcBef>
                <a:spcPts val="0"/>
              </a:spcBef>
              <a:spcAft>
                <a:spcPts val="0"/>
              </a:spcAft>
              <a:defRPr/>
            </a:pPr>
            <a:endParaRPr lang="es-ES" sz="1200" dirty="0">
              <a:solidFill>
                <a:schemeClr val="bg1"/>
              </a:solidFill>
            </a:endParaRPr>
          </a:p>
        </p:txBody>
      </p:sp>
      <p:sp>
        <p:nvSpPr>
          <p:cNvPr id="51" name="50 Rectángulo redondeado"/>
          <p:cNvSpPr/>
          <p:nvPr/>
        </p:nvSpPr>
        <p:spPr>
          <a:xfrm>
            <a:off x="4864100" y="3081323"/>
            <a:ext cx="2525713" cy="962025"/>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auto">
              <a:spcBef>
                <a:spcPts val="0"/>
              </a:spcBef>
              <a:spcAft>
                <a:spcPts val="0"/>
              </a:spcAft>
              <a:defRPr/>
            </a:pPr>
            <a:r>
              <a:rPr lang="es-ES" sz="1400" dirty="0"/>
              <a:t>Tribunal de Contrataciones del Estado (imposición de sanciones administrativas a árbitros)</a:t>
            </a:r>
          </a:p>
        </p:txBody>
      </p:sp>
      <p:sp>
        <p:nvSpPr>
          <p:cNvPr id="56" name="55 Rectángulo redondeado"/>
          <p:cNvSpPr/>
          <p:nvPr/>
        </p:nvSpPr>
        <p:spPr>
          <a:xfrm>
            <a:off x="4826000" y="1357298"/>
            <a:ext cx="2552700" cy="79375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auto">
              <a:spcBef>
                <a:spcPts val="0"/>
              </a:spcBef>
              <a:spcAft>
                <a:spcPts val="0"/>
              </a:spcAft>
              <a:defRPr/>
            </a:pPr>
            <a:r>
              <a:rPr lang="es-ES" sz="1400" dirty="0"/>
              <a:t>Código de Ética (infracciones y sanciones éticas a árbitros)</a:t>
            </a:r>
          </a:p>
        </p:txBody>
      </p:sp>
      <p:cxnSp>
        <p:nvCxnSpPr>
          <p:cNvPr id="4" name="3 Conector recto"/>
          <p:cNvCxnSpPr>
            <a:stCxn id="43" idx="3"/>
          </p:cNvCxnSpPr>
          <p:nvPr/>
        </p:nvCxnSpPr>
        <p:spPr>
          <a:xfrm>
            <a:off x="4313238" y="2555860"/>
            <a:ext cx="214312" cy="9525"/>
          </a:xfrm>
          <a:prstGeom prst="line">
            <a:avLst/>
          </a:prstGeom>
          <a:ln>
            <a:solidFill>
              <a:srgbClr val="E9A33B"/>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4552950" y="1827198"/>
            <a:ext cx="12700" cy="1908175"/>
          </a:xfrm>
          <a:prstGeom prst="line">
            <a:avLst/>
          </a:prstGeom>
          <a:ln>
            <a:solidFill>
              <a:srgbClr val="E9A33B"/>
            </a:solidFill>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4527550" y="1825610"/>
            <a:ext cx="306388" cy="1588"/>
          </a:xfrm>
          <a:prstGeom prst="straightConnector1">
            <a:avLst/>
          </a:prstGeom>
          <a:ln>
            <a:solidFill>
              <a:srgbClr val="E9A33B"/>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4565650" y="3735373"/>
            <a:ext cx="328613" cy="0"/>
          </a:xfrm>
          <a:prstGeom prst="straightConnector1">
            <a:avLst/>
          </a:prstGeom>
          <a:ln>
            <a:solidFill>
              <a:srgbClr val="E9A33B"/>
            </a:solidFill>
            <a:tailEnd type="arrow"/>
          </a:ln>
        </p:spPr>
        <p:style>
          <a:lnRef idx="1">
            <a:schemeClr val="accent1"/>
          </a:lnRef>
          <a:fillRef idx="0">
            <a:schemeClr val="accent1"/>
          </a:fillRef>
          <a:effectRef idx="0">
            <a:schemeClr val="accent1"/>
          </a:effectRef>
          <a:fontRef idx="minor">
            <a:schemeClr val="tx1"/>
          </a:fontRef>
        </p:style>
      </p:cxnSp>
      <p:sp>
        <p:nvSpPr>
          <p:cNvPr id="63" name="62 Rectángulo redondeado"/>
          <p:cNvSpPr/>
          <p:nvPr/>
        </p:nvSpPr>
        <p:spPr>
          <a:xfrm>
            <a:off x="2419350" y="4598973"/>
            <a:ext cx="1927225" cy="1050925"/>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auto">
              <a:spcBef>
                <a:spcPts val="0"/>
              </a:spcBef>
              <a:spcAft>
                <a:spcPts val="0"/>
              </a:spcAft>
              <a:defRPr/>
            </a:pPr>
            <a:r>
              <a:rPr lang="es-ES" sz="1400" dirty="0"/>
              <a:t>Rol promotor y subsidiario de OSCE </a:t>
            </a:r>
          </a:p>
        </p:txBody>
      </p:sp>
      <p:sp>
        <p:nvSpPr>
          <p:cNvPr id="64" name="63 Rectángulo redondeado"/>
          <p:cNvSpPr/>
          <p:nvPr/>
        </p:nvSpPr>
        <p:spPr>
          <a:xfrm>
            <a:off x="4894263" y="4464035"/>
            <a:ext cx="2484437" cy="409575"/>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auto">
              <a:spcBef>
                <a:spcPts val="0"/>
              </a:spcBef>
              <a:spcAft>
                <a:spcPts val="0"/>
              </a:spcAft>
              <a:defRPr/>
            </a:pPr>
            <a:r>
              <a:rPr lang="es-ES" sz="1400" dirty="0"/>
              <a:t>Designaciones residuales de árbitros</a:t>
            </a:r>
          </a:p>
        </p:txBody>
      </p:sp>
      <p:sp>
        <p:nvSpPr>
          <p:cNvPr id="65" name="64 Rectángulo redondeado"/>
          <p:cNvSpPr/>
          <p:nvPr/>
        </p:nvSpPr>
        <p:spPr>
          <a:xfrm>
            <a:off x="4833938" y="2328848"/>
            <a:ext cx="2555875" cy="481012"/>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auto">
              <a:spcBef>
                <a:spcPts val="0"/>
              </a:spcBef>
              <a:spcAft>
                <a:spcPts val="0"/>
              </a:spcAft>
              <a:defRPr/>
            </a:pPr>
            <a:r>
              <a:rPr lang="es-ES" sz="1400" dirty="0"/>
              <a:t>Recusaciones</a:t>
            </a:r>
          </a:p>
        </p:txBody>
      </p:sp>
      <p:sp>
        <p:nvSpPr>
          <p:cNvPr id="66" name="65 Rectángulo redondeado"/>
          <p:cNvSpPr/>
          <p:nvPr/>
        </p:nvSpPr>
        <p:spPr>
          <a:xfrm>
            <a:off x="4894263" y="5408598"/>
            <a:ext cx="2495550" cy="481012"/>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auto">
              <a:spcBef>
                <a:spcPts val="0"/>
              </a:spcBef>
              <a:spcAft>
                <a:spcPts val="0"/>
              </a:spcAft>
              <a:defRPr/>
            </a:pPr>
            <a:r>
              <a:rPr lang="es-ES" sz="1400" dirty="0"/>
              <a:t>Supervisa </a:t>
            </a:r>
            <a:r>
              <a:rPr lang="es-ES" sz="1400" dirty="0" smtClean="0"/>
              <a:t>instalaciones </a:t>
            </a:r>
            <a:r>
              <a:rPr lang="es-ES" sz="1400" dirty="0"/>
              <a:t>de Tribunales Arbitrales</a:t>
            </a:r>
          </a:p>
        </p:txBody>
      </p:sp>
      <p:cxnSp>
        <p:nvCxnSpPr>
          <p:cNvPr id="67" name="66 Conector recto"/>
          <p:cNvCxnSpPr>
            <a:stCxn id="63" idx="3"/>
          </p:cNvCxnSpPr>
          <p:nvPr/>
        </p:nvCxnSpPr>
        <p:spPr>
          <a:xfrm>
            <a:off x="4346575" y="5124435"/>
            <a:ext cx="206375" cy="0"/>
          </a:xfrm>
          <a:prstGeom prst="line">
            <a:avLst/>
          </a:prstGeom>
          <a:ln>
            <a:solidFill>
              <a:srgbClr val="E9A33B"/>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a:off x="4565650" y="4598973"/>
            <a:ext cx="0" cy="1054100"/>
          </a:xfrm>
          <a:prstGeom prst="line">
            <a:avLst/>
          </a:prstGeom>
          <a:ln>
            <a:solidFill>
              <a:srgbClr val="E9A33B"/>
            </a:solidFill>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a:off x="4560888" y="4598973"/>
            <a:ext cx="333375" cy="0"/>
          </a:xfrm>
          <a:prstGeom prst="straightConnector1">
            <a:avLst/>
          </a:prstGeom>
          <a:ln>
            <a:solidFill>
              <a:srgbClr val="E9A33B"/>
            </a:solidFill>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a:endCxn id="66" idx="1"/>
          </p:cNvCxnSpPr>
          <p:nvPr/>
        </p:nvCxnSpPr>
        <p:spPr>
          <a:xfrm flipV="1">
            <a:off x="4552950" y="5649898"/>
            <a:ext cx="341313" cy="0"/>
          </a:xfrm>
          <a:prstGeom prst="straightConnector1">
            <a:avLst/>
          </a:prstGeom>
          <a:ln>
            <a:solidFill>
              <a:srgbClr val="E9A33B"/>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4583113" y="2566973"/>
            <a:ext cx="266700" cy="0"/>
          </a:xfrm>
          <a:prstGeom prst="straightConnector1">
            <a:avLst/>
          </a:prstGeom>
          <a:ln>
            <a:solidFill>
              <a:srgbClr val="E9A33B"/>
            </a:solidFill>
            <a:tailEnd type="arrow"/>
          </a:ln>
        </p:spPr>
        <p:style>
          <a:lnRef idx="1">
            <a:schemeClr val="accent1"/>
          </a:lnRef>
          <a:fillRef idx="0">
            <a:schemeClr val="accent1"/>
          </a:fillRef>
          <a:effectRef idx="0">
            <a:schemeClr val="accent1"/>
          </a:effectRef>
          <a:fontRef idx="minor">
            <a:schemeClr val="tx1"/>
          </a:fontRef>
        </p:style>
      </p:cxnSp>
      <p:pic>
        <p:nvPicPr>
          <p:cNvPr id="29" name="28 Imagen" descr="PPT hoja.jpg"/>
          <p:cNvPicPr>
            <a:picLocks noChangeAspect="1"/>
          </p:cNvPicPr>
          <p:nvPr/>
        </p:nvPicPr>
        <p:blipFill>
          <a:blip r:embed="rId3" cstate="print"/>
          <a:stretch>
            <a:fillRect/>
          </a:stretch>
        </p:blipFill>
        <p:spPr>
          <a:xfrm>
            <a:off x="417542" y="174608"/>
            <a:ext cx="8369300" cy="825500"/>
          </a:xfrm>
          <a:prstGeom prst="rect">
            <a:avLst/>
          </a:prstGeom>
        </p:spPr>
      </p:pic>
      <p:sp>
        <p:nvSpPr>
          <p:cNvPr id="31" name="28 CuadroTexto"/>
          <p:cNvSpPr txBox="1">
            <a:spLocks noChangeArrowheads="1"/>
          </p:cNvSpPr>
          <p:nvPr/>
        </p:nvSpPr>
        <p:spPr bwMode="auto">
          <a:xfrm>
            <a:off x="2857500" y="428604"/>
            <a:ext cx="5000625" cy="523220"/>
          </a:xfrm>
          <a:prstGeom prst="rect">
            <a:avLst/>
          </a:prstGeom>
          <a:noFill/>
          <a:ln w="9525">
            <a:noFill/>
            <a:miter lim="800000"/>
            <a:headEnd/>
            <a:tailEnd/>
          </a:ln>
        </p:spPr>
        <p:txBody>
          <a:bodyPr>
            <a:spAutoFit/>
          </a:bodyPr>
          <a:lstStyle/>
          <a:p>
            <a:pPr algn="ctr"/>
            <a:r>
              <a:rPr lang="es-PE" sz="2800" dirty="0" smtClean="0">
                <a:latin typeface="Arial" charset="0"/>
              </a:rPr>
              <a:t>Confianza</a:t>
            </a:r>
            <a:endParaRPr lang="es-PE" sz="2800" dirty="0">
              <a:latin typeface="Arial" charset="0"/>
            </a:endParaRPr>
          </a:p>
        </p:txBody>
      </p:sp>
      <p:sp>
        <p:nvSpPr>
          <p:cNvPr id="30" name="29 Cerrar llave"/>
          <p:cNvSpPr/>
          <p:nvPr/>
        </p:nvSpPr>
        <p:spPr>
          <a:xfrm>
            <a:off x="7429520" y="1142984"/>
            <a:ext cx="285750" cy="5357813"/>
          </a:xfrm>
          <a:prstGeom prst="rightBrace">
            <a:avLst>
              <a:gd name="adj1" fmla="val 8333"/>
              <a:gd name="adj2" fmla="val 44354"/>
            </a:avLst>
          </a:prstGeom>
          <a:ln>
            <a:solidFill>
              <a:srgbClr val="FA9104"/>
            </a:solidFill>
            <a:prstDash val="dash"/>
          </a:ln>
        </p:spPr>
        <p:style>
          <a:lnRef idx="1">
            <a:schemeClr val="accent1"/>
          </a:lnRef>
          <a:fillRef idx="0">
            <a:schemeClr val="accent1"/>
          </a:fillRef>
          <a:effectRef idx="0">
            <a:schemeClr val="accent1"/>
          </a:effectRef>
          <a:fontRef idx="minor">
            <a:schemeClr val="tx1"/>
          </a:fontRef>
        </p:style>
        <p:txBody>
          <a:bodyPr lIns="76197" tIns="38098" rIns="76197" bIns="38098" anchor="ctr"/>
          <a:lstStyle/>
          <a:p>
            <a:pPr algn="ctr" defTabSz="761970" fontAlgn="auto">
              <a:spcBef>
                <a:spcPts val="0"/>
              </a:spcBef>
              <a:spcAft>
                <a:spcPts val="0"/>
              </a:spcAft>
              <a:defRPr/>
            </a:pPr>
            <a:endParaRPr lang="es-E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18 Grupo"/>
          <p:cNvGrpSpPr>
            <a:grpSpLocks/>
          </p:cNvGrpSpPr>
          <p:nvPr/>
        </p:nvGrpSpPr>
        <p:grpSpPr bwMode="auto">
          <a:xfrm>
            <a:off x="1714500" y="2857496"/>
            <a:ext cx="5357813" cy="1182692"/>
            <a:chOff x="71406" y="6000768"/>
            <a:chExt cx="5357851" cy="785818"/>
          </a:xfrm>
        </p:grpSpPr>
        <p:sp>
          <p:nvSpPr>
            <p:cNvPr id="14" name="13 Rectángulo"/>
            <p:cNvSpPr/>
            <p:nvPr/>
          </p:nvSpPr>
          <p:spPr>
            <a:xfrm>
              <a:off x="71406" y="6000768"/>
              <a:ext cx="5357851" cy="785818"/>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defTabSz="761970" fontAlgn="auto">
                <a:spcBef>
                  <a:spcPts val="0"/>
                </a:spcBef>
                <a:spcAft>
                  <a:spcPts val="0"/>
                </a:spcAft>
                <a:defRPr/>
              </a:pPr>
              <a:endParaRPr lang="es-ES" dirty="0"/>
            </a:p>
          </p:txBody>
        </p:sp>
        <p:pic>
          <p:nvPicPr>
            <p:cNvPr id="13329" name="Picture 2"/>
            <p:cNvPicPr>
              <a:picLocks noChangeAspect="1" noChangeArrowheads="1"/>
            </p:cNvPicPr>
            <p:nvPr/>
          </p:nvPicPr>
          <p:blipFill>
            <a:blip r:embed="rId3" cstate="print">
              <a:clrChange>
                <a:clrFrom>
                  <a:srgbClr val="FAF7F3"/>
                </a:clrFrom>
                <a:clrTo>
                  <a:srgbClr val="FAF7F3">
                    <a:alpha val="0"/>
                  </a:srgbClr>
                </a:clrTo>
              </a:clrChange>
            </a:blip>
            <a:srcRect l="49574" t="32449" r="23329" b="55429"/>
            <a:stretch>
              <a:fillRect/>
            </a:stretch>
          </p:blipFill>
          <p:spPr bwMode="auto">
            <a:xfrm>
              <a:off x="1899086" y="6374967"/>
              <a:ext cx="1601344" cy="282805"/>
            </a:xfrm>
            <a:prstGeom prst="rect">
              <a:avLst/>
            </a:prstGeom>
            <a:noFill/>
            <a:ln w="9525">
              <a:noFill/>
              <a:miter lim="800000"/>
              <a:headEnd/>
              <a:tailEnd/>
            </a:ln>
          </p:spPr>
        </p:pic>
      </p:grpSp>
      <p:grpSp>
        <p:nvGrpSpPr>
          <p:cNvPr id="13315" name="33 Grupo"/>
          <p:cNvGrpSpPr>
            <a:grpSpLocks/>
          </p:cNvGrpSpPr>
          <p:nvPr/>
        </p:nvGrpSpPr>
        <p:grpSpPr bwMode="auto">
          <a:xfrm>
            <a:off x="1285852" y="1071546"/>
            <a:ext cx="6281756" cy="5111750"/>
            <a:chOff x="1339000" y="1000108"/>
            <a:chExt cx="6281000" cy="5111799"/>
          </a:xfrm>
        </p:grpSpPr>
        <p:graphicFrame>
          <p:nvGraphicFramePr>
            <p:cNvPr id="36" name="35 Diagrama"/>
            <p:cNvGraphicFramePr/>
            <p:nvPr/>
          </p:nvGraphicFramePr>
          <p:xfrm>
            <a:off x="1357290" y="1000108"/>
            <a:ext cx="6262710" cy="203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7" name="36 Diagrama"/>
            <p:cNvGraphicFramePr/>
            <p:nvPr/>
          </p:nvGraphicFramePr>
          <p:xfrm>
            <a:off x="1339000" y="1142969"/>
            <a:ext cx="6143673"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8" name="37 Diagrama"/>
            <p:cNvGraphicFramePr/>
            <p:nvPr/>
          </p:nvGraphicFramePr>
          <p:xfrm>
            <a:off x="2143109" y="1674786"/>
            <a:ext cx="500067" cy="6429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2" name="41 Diagrama"/>
            <p:cNvGraphicFramePr/>
            <p:nvPr/>
          </p:nvGraphicFramePr>
          <p:xfrm>
            <a:off x="1910526" y="4143379"/>
            <a:ext cx="1857388" cy="196852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43" name="42 Diagrama"/>
            <p:cNvGraphicFramePr/>
            <p:nvPr/>
          </p:nvGraphicFramePr>
          <p:xfrm>
            <a:off x="5125236" y="4143379"/>
            <a:ext cx="1857388" cy="196852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pic>
        <p:nvPicPr>
          <p:cNvPr id="16" name="15 Imagen" descr="PPT hoja.jpg"/>
          <p:cNvPicPr>
            <a:picLocks noChangeAspect="1"/>
          </p:cNvPicPr>
          <p:nvPr/>
        </p:nvPicPr>
        <p:blipFill>
          <a:blip r:embed="rId24" cstate="print"/>
          <a:stretch>
            <a:fillRect/>
          </a:stretch>
        </p:blipFill>
        <p:spPr>
          <a:xfrm>
            <a:off x="417542" y="174608"/>
            <a:ext cx="8369300" cy="825500"/>
          </a:xfrm>
          <a:prstGeom prst="rect">
            <a:avLst/>
          </a:prstGeom>
        </p:spPr>
      </p:pic>
      <p:sp>
        <p:nvSpPr>
          <p:cNvPr id="17" name="28 CuadroTexto"/>
          <p:cNvSpPr txBox="1">
            <a:spLocks noChangeArrowheads="1"/>
          </p:cNvSpPr>
          <p:nvPr/>
        </p:nvSpPr>
        <p:spPr bwMode="auto">
          <a:xfrm>
            <a:off x="2857500" y="428604"/>
            <a:ext cx="5000625" cy="461665"/>
          </a:xfrm>
          <a:prstGeom prst="rect">
            <a:avLst/>
          </a:prstGeom>
          <a:noFill/>
          <a:ln w="9525">
            <a:noFill/>
            <a:miter lim="800000"/>
            <a:headEnd/>
            <a:tailEnd/>
          </a:ln>
        </p:spPr>
        <p:txBody>
          <a:bodyPr>
            <a:spAutoFit/>
          </a:bodyPr>
          <a:lstStyle/>
          <a:p>
            <a:pPr algn="ctr"/>
            <a:r>
              <a:rPr lang="es-PE" sz="2400" dirty="0" smtClean="0">
                <a:latin typeface="Arial" charset="0"/>
              </a:rPr>
              <a:t>Conclusiones</a:t>
            </a:r>
            <a:endParaRPr lang="es-PE" sz="2400" dirty="0">
              <a:latin typeface="Arial" charset="0"/>
            </a:endParaRPr>
          </a:p>
        </p:txBody>
      </p:sp>
      <p:sp>
        <p:nvSpPr>
          <p:cNvPr id="18" name="17 Flecha derecha"/>
          <p:cNvSpPr/>
          <p:nvPr/>
        </p:nvSpPr>
        <p:spPr>
          <a:xfrm rot="5400000">
            <a:off x="4252747" y="1890866"/>
            <a:ext cx="500127" cy="576000"/>
          </a:xfrm>
          <a:prstGeom prst="rightArrow">
            <a:avLst/>
          </a:prstGeom>
        </p:spPr>
        <p:style>
          <a:lnRef idx="3">
            <a:schemeClr val="lt1">
              <a:hueOff val="0"/>
              <a:satOff val="0"/>
              <a:lumOff val="0"/>
              <a:alphaOff val="0"/>
            </a:schemeClr>
          </a:lnRef>
          <a:fillRef idx="1">
            <a:schemeClr val="accent6">
              <a:alpha val="90000"/>
              <a:hueOff val="0"/>
              <a:satOff val="0"/>
              <a:lumOff val="0"/>
              <a:alphaOff val="0"/>
            </a:schemeClr>
          </a:fillRef>
          <a:effectRef idx="1">
            <a:schemeClr val="accent6">
              <a:alpha val="90000"/>
              <a:hueOff val="0"/>
              <a:satOff val="0"/>
              <a:lumOff val="0"/>
              <a:alphaOff val="0"/>
            </a:schemeClr>
          </a:effectRef>
          <a:fontRef idx="minor">
            <a:schemeClr val="lt1"/>
          </a:fontRef>
        </p:style>
      </p:sp>
      <p:sp>
        <p:nvSpPr>
          <p:cNvPr id="19" name="18 Flecha derecha"/>
          <p:cNvSpPr/>
          <p:nvPr/>
        </p:nvSpPr>
        <p:spPr>
          <a:xfrm rot="5400000">
            <a:off x="6324448" y="1890866"/>
            <a:ext cx="500127" cy="576000"/>
          </a:xfrm>
          <a:prstGeom prst="rightArrow">
            <a:avLst/>
          </a:prstGeom>
        </p:spPr>
        <p:style>
          <a:lnRef idx="3">
            <a:schemeClr val="lt1">
              <a:hueOff val="0"/>
              <a:satOff val="0"/>
              <a:lumOff val="0"/>
              <a:alphaOff val="0"/>
            </a:schemeClr>
          </a:lnRef>
          <a:fillRef idx="1">
            <a:schemeClr val="accent6">
              <a:alpha val="90000"/>
              <a:hueOff val="0"/>
              <a:satOff val="0"/>
              <a:lumOff val="0"/>
              <a:alphaOff val="0"/>
            </a:schemeClr>
          </a:fillRef>
          <a:effectRef idx="1">
            <a:schemeClr val="accent6">
              <a:alpha val="90000"/>
              <a:hueOff val="0"/>
              <a:satOff val="0"/>
              <a:lumOff val="0"/>
              <a:alphaOff val="0"/>
            </a:schemeClr>
          </a:effectRef>
          <a:fontRef idx="minor">
            <a:schemeClr val="lt1"/>
          </a:fontRef>
        </p:style>
      </p:sp>
      <p:sp>
        <p:nvSpPr>
          <p:cNvPr id="21" name="20 Flecha derecha"/>
          <p:cNvSpPr/>
          <p:nvPr/>
        </p:nvSpPr>
        <p:spPr>
          <a:xfrm rot="5400000">
            <a:off x="2681110" y="3748254"/>
            <a:ext cx="500127" cy="576000"/>
          </a:xfrm>
          <a:prstGeom prst="rightArrow">
            <a:avLst/>
          </a:prstGeom>
        </p:spPr>
        <p:style>
          <a:lnRef idx="3">
            <a:schemeClr val="lt1">
              <a:hueOff val="0"/>
              <a:satOff val="0"/>
              <a:lumOff val="0"/>
              <a:alphaOff val="0"/>
            </a:schemeClr>
          </a:lnRef>
          <a:fillRef idx="1">
            <a:schemeClr val="accent6">
              <a:alpha val="90000"/>
              <a:hueOff val="0"/>
              <a:satOff val="0"/>
              <a:lumOff val="0"/>
              <a:alphaOff val="0"/>
            </a:schemeClr>
          </a:fillRef>
          <a:effectRef idx="1">
            <a:schemeClr val="accent6">
              <a:alpha val="90000"/>
              <a:hueOff val="0"/>
              <a:satOff val="0"/>
              <a:lumOff val="0"/>
              <a:alphaOff val="0"/>
            </a:schemeClr>
          </a:effectRef>
          <a:fontRef idx="minor">
            <a:schemeClr val="lt1"/>
          </a:fontRef>
        </p:style>
      </p:sp>
      <p:sp>
        <p:nvSpPr>
          <p:cNvPr id="22" name="21 Flecha derecha"/>
          <p:cNvSpPr/>
          <p:nvPr/>
        </p:nvSpPr>
        <p:spPr>
          <a:xfrm rot="5400000">
            <a:off x="5895820" y="3748254"/>
            <a:ext cx="500127" cy="576000"/>
          </a:xfrm>
          <a:prstGeom prst="rightArrow">
            <a:avLst/>
          </a:prstGeom>
        </p:spPr>
        <p:style>
          <a:lnRef idx="3">
            <a:schemeClr val="lt1">
              <a:hueOff val="0"/>
              <a:satOff val="0"/>
              <a:lumOff val="0"/>
              <a:alphaOff val="0"/>
            </a:schemeClr>
          </a:lnRef>
          <a:fillRef idx="1">
            <a:schemeClr val="accent6">
              <a:alpha val="90000"/>
              <a:hueOff val="0"/>
              <a:satOff val="0"/>
              <a:lumOff val="0"/>
              <a:alphaOff val="0"/>
            </a:schemeClr>
          </a:fillRef>
          <a:effectRef idx="1">
            <a:schemeClr val="accent6">
              <a:alpha val="90000"/>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4 Rectángulo"/>
          <p:cNvSpPr>
            <a:spLocks noChangeArrowheads="1"/>
          </p:cNvSpPr>
          <p:nvPr/>
        </p:nvSpPr>
        <p:spPr bwMode="auto">
          <a:xfrm>
            <a:off x="2428875" y="0"/>
            <a:ext cx="5929313" cy="338138"/>
          </a:xfrm>
          <a:prstGeom prst="rect">
            <a:avLst/>
          </a:prstGeom>
          <a:noFill/>
          <a:ln w="9525">
            <a:noFill/>
            <a:miter lim="800000"/>
            <a:headEnd/>
            <a:tailEnd/>
          </a:ln>
        </p:spPr>
        <p:txBody>
          <a:bodyPr lIns="76197" tIns="38098" rIns="76197" bIns="38098">
            <a:spAutoFit/>
          </a:bodyPr>
          <a:lstStyle/>
          <a:p>
            <a:pPr algn="ctr"/>
            <a:endParaRPr lang="en-US" sz="1700" b="1" dirty="0">
              <a:latin typeface="Lucida Sans Unicode" pitchFamily="34" charset="0"/>
            </a:endParaRPr>
          </a:p>
        </p:txBody>
      </p:sp>
      <p:sp>
        <p:nvSpPr>
          <p:cNvPr id="21" name="20 Cilindro"/>
          <p:cNvSpPr/>
          <p:nvPr/>
        </p:nvSpPr>
        <p:spPr>
          <a:xfrm>
            <a:off x="357158" y="2928934"/>
            <a:ext cx="1570065" cy="3143250"/>
          </a:xfrm>
          <a:prstGeom prst="can">
            <a:avLst/>
          </a:prstGeom>
          <a:solidFill>
            <a:srgbClr val="F6A70A"/>
          </a:solidFill>
        </p:spPr>
        <p:style>
          <a:lnRef idx="1">
            <a:schemeClr val="accent6"/>
          </a:lnRef>
          <a:fillRef idx="2">
            <a:schemeClr val="accent6"/>
          </a:fillRef>
          <a:effectRef idx="1">
            <a:schemeClr val="accent6"/>
          </a:effectRef>
          <a:fontRef idx="minor">
            <a:schemeClr val="dk1"/>
          </a:fontRef>
        </p:style>
        <p:txBody>
          <a:bodyPr lIns="76197" tIns="38098" rIns="76197" bIns="38098" anchor="ctr"/>
          <a:lstStyle/>
          <a:p>
            <a:pPr algn="ctr" defTabSz="761970" fontAlgn="auto">
              <a:spcBef>
                <a:spcPts val="0"/>
              </a:spcBef>
              <a:spcAft>
                <a:spcPts val="0"/>
              </a:spcAft>
              <a:defRPr/>
            </a:pPr>
            <a:endParaRPr lang="es-ES" dirty="0"/>
          </a:p>
        </p:txBody>
      </p:sp>
      <p:sp>
        <p:nvSpPr>
          <p:cNvPr id="31" name="30 Triángulo isósceles"/>
          <p:cNvSpPr/>
          <p:nvPr/>
        </p:nvSpPr>
        <p:spPr>
          <a:xfrm>
            <a:off x="1214461" y="1285870"/>
            <a:ext cx="6715125" cy="1357312"/>
          </a:xfrm>
          <a:prstGeom prst="triangle">
            <a:avLst/>
          </a:prstGeom>
        </p:spPr>
        <p:style>
          <a:lnRef idx="1">
            <a:schemeClr val="accent6"/>
          </a:lnRef>
          <a:fillRef idx="2">
            <a:schemeClr val="accent6"/>
          </a:fillRef>
          <a:effectRef idx="1">
            <a:schemeClr val="accent6"/>
          </a:effectRef>
          <a:fontRef idx="minor">
            <a:schemeClr val="dk1"/>
          </a:fontRef>
        </p:style>
        <p:txBody>
          <a:bodyPr lIns="76197" tIns="38098" rIns="76197" bIns="38098" anchor="ctr"/>
          <a:lstStyle/>
          <a:p>
            <a:pPr algn="ctr" defTabSz="761970" fontAlgn="auto">
              <a:spcBef>
                <a:spcPts val="0"/>
              </a:spcBef>
              <a:spcAft>
                <a:spcPts val="0"/>
              </a:spcAft>
              <a:defRPr/>
            </a:pPr>
            <a:endParaRPr lang="es-ES" dirty="0"/>
          </a:p>
        </p:txBody>
      </p:sp>
      <p:sp>
        <p:nvSpPr>
          <p:cNvPr id="32" name="31 CuadroTexto"/>
          <p:cNvSpPr txBox="1"/>
          <p:nvPr/>
        </p:nvSpPr>
        <p:spPr>
          <a:xfrm>
            <a:off x="2928938" y="1873745"/>
            <a:ext cx="3357562" cy="769437"/>
          </a:xfrm>
          <a:prstGeom prst="rect">
            <a:avLst/>
          </a:prstGeom>
          <a:noFill/>
        </p:spPr>
        <p:txBody>
          <a:bodyPr lIns="76197" tIns="38098" rIns="76197" bIns="38098">
            <a:spAutoFit/>
          </a:bodyPr>
          <a:lstStyle/>
          <a:p>
            <a:pPr algn="ctr" defTabSz="761970" fontAlgn="auto">
              <a:spcBef>
                <a:spcPts val="0"/>
              </a:spcBef>
              <a:spcAft>
                <a:spcPts val="0"/>
              </a:spcAft>
              <a:defRPr/>
            </a:pPr>
            <a:r>
              <a:rPr lang="es-ES" b="1" dirty="0">
                <a:effectLst>
                  <a:outerShdw blurRad="38100" dist="38100" dir="2700000" algn="tl">
                    <a:srgbClr val="000000">
                      <a:alpha val="43137"/>
                    </a:srgbClr>
                  </a:outerShdw>
                </a:effectLst>
                <a:latin typeface="+mn-lt"/>
                <a:cs typeface="+mn-cs"/>
              </a:rPr>
              <a:t>CLAVES PARA LA IMPLEMENTACIÓN DE UN </a:t>
            </a:r>
            <a:r>
              <a:rPr lang="es-ES" b="1" dirty="0" smtClean="0">
                <a:effectLst>
                  <a:outerShdw blurRad="38100" dist="38100" dir="2700000" algn="tl">
                    <a:srgbClr val="000000">
                      <a:alpha val="43137"/>
                    </a:srgbClr>
                  </a:outerShdw>
                </a:effectLst>
                <a:latin typeface="+mn-lt"/>
                <a:cs typeface="+mn-cs"/>
              </a:rPr>
              <a:t> SISTEMA DE ARBITRAJE </a:t>
            </a:r>
            <a:r>
              <a:rPr lang="es-ES" b="1" dirty="0">
                <a:effectLst>
                  <a:outerShdw blurRad="38100" dist="38100" dir="2700000" algn="tl">
                    <a:srgbClr val="000000">
                      <a:alpha val="43137"/>
                    </a:srgbClr>
                  </a:outerShdw>
                </a:effectLst>
                <a:latin typeface="+mn-lt"/>
                <a:cs typeface="+mn-cs"/>
              </a:rPr>
              <a:t>EN COMPRAS PÚBLICAS</a:t>
            </a:r>
          </a:p>
        </p:txBody>
      </p:sp>
      <p:sp>
        <p:nvSpPr>
          <p:cNvPr id="16392" name="37 CuadroTexto"/>
          <p:cNvSpPr txBox="1">
            <a:spLocks noChangeArrowheads="1"/>
          </p:cNvSpPr>
          <p:nvPr/>
        </p:nvSpPr>
        <p:spPr bwMode="auto">
          <a:xfrm>
            <a:off x="358777" y="4071934"/>
            <a:ext cx="1513991" cy="907937"/>
          </a:xfrm>
          <a:prstGeom prst="rect">
            <a:avLst/>
          </a:prstGeom>
          <a:noFill/>
          <a:ln w="9525">
            <a:noFill/>
            <a:miter lim="800000"/>
            <a:headEnd/>
            <a:tailEnd/>
          </a:ln>
        </p:spPr>
        <p:txBody>
          <a:bodyPr wrap="square" lIns="76197" tIns="38098" rIns="76197" bIns="38098">
            <a:spAutoFit/>
          </a:bodyPr>
          <a:lstStyle/>
          <a:p>
            <a:pPr algn="ctr"/>
            <a:r>
              <a:rPr lang="es-ES" b="1" dirty="0"/>
              <a:t>Marco Normativo</a:t>
            </a:r>
          </a:p>
          <a:p>
            <a:pPr algn="ctr"/>
            <a:r>
              <a:rPr lang="es-ES" sz="1200" b="1" dirty="0"/>
              <a:t>(Arbitraje en compras públicas)</a:t>
            </a:r>
          </a:p>
        </p:txBody>
      </p:sp>
      <p:sp>
        <p:nvSpPr>
          <p:cNvPr id="39" name="38 Cilindro"/>
          <p:cNvSpPr/>
          <p:nvPr/>
        </p:nvSpPr>
        <p:spPr>
          <a:xfrm>
            <a:off x="2644777" y="2928934"/>
            <a:ext cx="1570065" cy="3143250"/>
          </a:xfrm>
          <a:prstGeom prst="can">
            <a:avLst/>
          </a:prstGeom>
          <a:solidFill>
            <a:srgbClr val="F6A70A"/>
          </a:solidFill>
        </p:spPr>
        <p:style>
          <a:lnRef idx="1">
            <a:schemeClr val="accent6"/>
          </a:lnRef>
          <a:fillRef idx="2">
            <a:schemeClr val="accent6"/>
          </a:fillRef>
          <a:effectRef idx="1">
            <a:schemeClr val="accent6"/>
          </a:effectRef>
          <a:fontRef idx="minor">
            <a:schemeClr val="dk1"/>
          </a:fontRef>
        </p:style>
        <p:txBody>
          <a:bodyPr lIns="76197" tIns="38098" rIns="76197" bIns="38098" anchor="ctr"/>
          <a:lstStyle/>
          <a:p>
            <a:pPr algn="ctr" defTabSz="761970" fontAlgn="auto">
              <a:spcBef>
                <a:spcPts val="0"/>
              </a:spcBef>
              <a:spcAft>
                <a:spcPts val="0"/>
              </a:spcAft>
            </a:pPr>
            <a:r>
              <a:rPr lang="es-ES" b="1" dirty="0"/>
              <a:t>Transparencia</a:t>
            </a:r>
          </a:p>
          <a:p>
            <a:pPr algn="ctr" defTabSz="761970" fontAlgn="auto">
              <a:spcBef>
                <a:spcPts val="0"/>
              </a:spcBef>
              <a:spcAft>
                <a:spcPts val="0"/>
              </a:spcAft>
            </a:pPr>
            <a:r>
              <a:rPr lang="es-ES" dirty="0"/>
              <a:t>(Acceso a la Información de Laudos Arbitrales, uso de fondos públicos)</a:t>
            </a:r>
          </a:p>
        </p:txBody>
      </p:sp>
      <p:sp>
        <p:nvSpPr>
          <p:cNvPr id="41" name="40 Cilindro"/>
          <p:cNvSpPr/>
          <p:nvPr/>
        </p:nvSpPr>
        <p:spPr>
          <a:xfrm>
            <a:off x="4930777" y="2928934"/>
            <a:ext cx="1570065" cy="3214687"/>
          </a:xfrm>
          <a:prstGeom prst="can">
            <a:avLst/>
          </a:prstGeom>
          <a:solidFill>
            <a:srgbClr val="F6A70A"/>
          </a:solidFill>
        </p:spPr>
        <p:style>
          <a:lnRef idx="1">
            <a:schemeClr val="accent6"/>
          </a:lnRef>
          <a:fillRef idx="2">
            <a:schemeClr val="accent6"/>
          </a:fillRef>
          <a:effectRef idx="1">
            <a:schemeClr val="accent6"/>
          </a:effectRef>
          <a:fontRef idx="minor">
            <a:schemeClr val="dk1"/>
          </a:fontRef>
        </p:style>
        <p:txBody>
          <a:bodyPr lIns="76197" tIns="38098" rIns="76197" bIns="38098" anchor="ctr"/>
          <a:lstStyle/>
          <a:p>
            <a:pPr algn="ctr" defTabSz="761970" fontAlgn="auto">
              <a:spcBef>
                <a:spcPts val="0"/>
              </a:spcBef>
              <a:spcAft>
                <a:spcPts val="0"/>
              </a:spcAft>
            </a:pPr>
            <a:r>
              <a:rPr lang="es-ES" b="1" dirty="0"/>
              <a:t>Socios Estratégicos</a:t>
            </a:r>
          </a:p>
          <a:p>
            <a:pPr algn="ctr" defTabSz="761970" fontAlgn="auto">
              <a:spcBef>
                <a:spcPts val="0"/>
              </a:spcBef>
              <a:spcAft>
                <a:spcPts val="0"/>
              </a:spcAft>
            </a:pPr>
            <a:r>
              <a:rPr lang="es-ES" dirty="0"/>
              <a:t>(Árbitros, Entidades, </a:t>
            </a:r>
          </a:p>
          <a:p>
            <a:pPr algn="ctr" defTabSz="761970" fontAlgn="auto">
              <a:spcBef>
                <a:spcPts val="0"/>
              </a:spcBef>
              <a:spcAft>
                <a:spcPts val="0"/>
              </a:spcAft>
            </a:pPr>
            <a:r>
              <a:rPr lang="es-ES" dirty="0"/>
              <a:t>Contratistas Sociedad Civil)</a:t>
            </a:r>
          </a:p>
        </p:txBody>
      </p:sp>
      <p:sp>
        <p:nvSpPr>
          <p:cNvPr id="42" name="41 Cilindro"/>
          <p:cNvSpPr/>
          <p:nvPr/>
        </p:nvSpPr>
        <p:spPr>
          <a:xfrm>
            <a:off x="7216777" y="3000371"/>
            <a:ext cx="1570065" cy="3143250"/>
          </a:xfrm>
          <a:prstGeom prst="can">
            <a:avLst/>
          </a:prstGeom>
          <a:solidFill>
            <a:srgbClr val="F6A70A"/>
          </a:solidFill>
        </p:spPr>
        <p:style>
          <a:lnRef idx="1">
            <a:schemeClr val="accent6"/>
          </a:lnRef>
          <a:fillRef idx="2">
            <a:schemeClr val="accent6"/>
          </a:fillRef>
          <a:effectRef idx="1">
            <a:schemeClr val="accent6"/>
          </a:effectRef>
          <a:fontRef idx="minor">
            <a:schemeClr val="dk1"/>
          </a:fontRef>
        </p:style>
        <p:txBody>
          <a:bodyPr lIns="76197" tIns="38098" rIns="76197" bIns="38098" anchor="ctr"/>
          <a:lstStyle/>
          <a:p>
            <a:pPr algn="ctr" defTabSz="761970" fontAlgn="auto">
              <a:spcBef>
                <a:spcPts val="0"/>
              </a:spcBef>
              <a:spcAft>
                <a:spcPts val="0"/>
              </a:spcAft>
            </a:pPr>
            <a:r>
              <a:rPr lang="es-ES" b="1" dirty="0"/>
              <a:t>Monitoreo</a:t>
            </a:r>
          </a:p>
          <a:p>
            <a:pPr algn="ctr" defTabSz="761970" fontAlgn="auto">
              <a:spcBef>
                <a:spcPts val="0"/>
              </a:spcBef>
              <a:spcAft>
                <a:spcPts val="0"/>
              </a:spcAft>
            </a:pPr>
            <a:r>
              <a:rPr lang="es-ES" dirty="0"/>
              <a:t>(Rol Promotor de un Organismo rector en compras públicas)</a:t>
            </a:r>
          </a:p>
          <a:p>
            <a:pPr algn="ctr" defTabSz="761970" fontAlgn="auto">
              <a:spcBef>
                <a:spcPts val="0"/>
              </a:spcBef>
              <a:spcAft>
                <a:spcPts val="0"/>
              </a:spcAft>
            </a:pPr>
            <a:endParaRPr lang="es-ES" dirty="0"/>
          </a:p>
          <a:p>
            <a:pPr marL="285750" indent="-285750" algn="ctr" defTabSz="761970" fontAlgn="auto">
              <a:spcBef>
                <a:spcPts val="0"/>
              </a:spcBef>
              <a:spcAft>
                <a:spcPts val="0"/>
              </a:spcAft>
              <a:buFont typeface="Wingdings" pitchFamily="2" charset="2"/>
              <a:buChar char="ü"/>
            </a:pPr>
            <a:r>
              <a:rPr lang="es-ES" b="1" dirty="0"/>
              <a:t>Celeridad</a:t>
            </a:r>
          </a:p>
          <a:p>
            <a:pPr marL="285750" indent="-285750" algn="ctr" defTabSz="761970" fontAlgn="auto">
              <a:spcBef>
                <a:spcPts val="0"/>
              </a:spcBef>
              <a:spcAft>
                <a:spcPts val="0"/>
              </a:spcAft>
              <a:buFont typeface="Wingdings" pitchFamily="2" charset="2"/>
              <a:buChar char="ü"/>
            </a:pPr>
            <a:r>
              <a:rPr lang="es-ES" b="1" dirty="0"/>
              <a:t>Confianza</a:t>
            </a:r>
          </a:p>
        </p:txBody>
      </p:sp>
      <p:pic>
        <p:nvPicPr>
          <p:cNvPr id="15" name="14 Imagen" descr="PPT hoja.jpg"/>
          <p:cNvPicPr>
            <a:picLocks noChangeAspect="1"/>
          </p:cNvPicPr>
          <p:nvPr/>
        </p:nvPicPr>
        <p:blipFill>
          <a:blip r:embed="rId3" cstate="print"/>
          <a:stretch>
            <a:fillRect/>
          </a:stretch>
        </p:blipFill>
        <p:spPr>
          <a:xfrm>
            <a:off x="417542" y="174608"/>
            <a:ext cx="8369300" cy="825500"/>
          </a:xfrm>
          <a:prstGeom prst="rect">
            <a:avLst/>
          </a:prstGeom>
        </p:spPr>
      </p:pic>
      <p:sp>
        <p:nvSpPr>
          <p:cNvPr id="16" name="28 CuadroTexto"/>
          <p:cNvSpPr txBox="1">
            <a:spLocks noChangeArrowheads="1"/>
          </p:cNvSpPr>
          <p:nvPr/>
        </p:nvSpPr>
        <p:spPr bwMode="auto">
          <a:xfrm>
            <a:off x="2857500" y="292222"/>
            <a:ext cx="5000625" cy="707886"/>
          </a:xfrm>
          <a:prstGeom prst="rect">
            <a:avLst/>
          </a:prstGeom>
          <a:noFill/>
          <a:ln w="9525">
            <a:noFill/>
            <a:miter lim="800000"/>
            <a:headEnd/>
            <a:tailEnd/>
          </a:ln>
        </p:spPr>
        <p:txBody>
          <a:bodyPr>
            <a:spAutoFit/>
          </a:bodyPr>
          <a:lstStyle/>
          <a:p>
            <a:pPr algn="ctr"/>
            <a:r>
              <a:rPr lang="es-PE" sz="2000" dirty="0" smtClean="0">
                <a:latin typeface="Arial" charset="0"/>
              </a:rPr>
              <a:t>Claves para implementar un sistema de arbitraje en compras públicas</a:t>
            </a:r>
            <a:endParaRPr lang="es-PE" sz="2000" dirty="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34 Diagrama"/>
          <p:cNvGraphicFramePr/>
          <p:nvPr>
            <p:extLst>
              <p:ext uri="{D42A27DB-BD31-4B8C-83A1-F6EECF244321}">
                <p14:modId xmlns:p14="http://schemas.microsoft.com/office/powerpoint/2010/main" xmlns="" val="1054630310"/>
              </p:ext>
            </p:extLst>
          </p:nvPr>
        </p:nvGraphicFramePr>
        <p:xfrm>
          <a:off x="-214378" y="928670"/>
          <a:ext cx="9358378"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1571604" y="5308616"/>
            <a:ext cx="2214562" cy="477838"/>
          </a:xfrm>
          <a:prstGeom prst="rect">
            <a:avLst/>
          </a:prstGeom>
          <a:noFill/>
        </p:spPr>
        <p:txBody>
          <a:bodyPr lIns="76197" tIns="38098" rIns="76197" bIns="38098">
            <a:spAutoFit/>
          </a:bodyPr>
          <a:lstStyle/>
          <a:p>
            <a:pPr defTabSz="761970" fontAlgn="auto">
              <a:spcBef>
                <a:spcPts val="0"/>
              </a:spcBef>
              <a:spcAft>
                <a:spcPts val="0"/>
              </a:spcAft>
              <a:defRPr/>
            </a:pPr>
            <a:r>
              <a:rPr lang="es-ES" sz="1300" dirty="0" smtClean="0">
                <a:latin typeface="+mj-lt"/>
                <a:cs typeface="+mn-cs"/>
              </a:rPr>
              <a:t>PYME </a:t>
            </a:r>
            <a:r>
              <a:rPr lang="es-ES" sz="1300" dirty="0">
                <a:latin typeface="+mj-lt"/>
                <a:cs typeface="+mn-cs"/>
              </a:rPr>
              <a:t>y MYPE</a:t>
            </a:r>
          </a:p>
          <a:p>
            <a:pPr defTabSz="761970" fontAlgn="auto">
              <a:spcBef>
                <a:spcPts val="0"/>
              </a:spcBef>
              <a:spcAft>
                <a:spcPts val="0"/>
              </a:spcAft>
              <a:defRPr/>
            </a:pPr>
            <a:r>
              <a:rPr lang="es-ES" sz="1300" dirty="0">
                <a:latin typeface="+mj-lt"/>
                <a:cs typeface="+mn-cs"/>
              </a:rPr>
              <a:t>65% PBI</a:t>
            </a:r>
          </a:p>
        </p:txBody>
      </p:sp>
      <p:pic>
        <p:nvPicPr>
          <p:cNvPr id="10" name="9 Imagen" descr="PPT hoja.jpg"/>
          <p:cNvPicPr>
            <a:picLocks noChangeAspect="1"/>
          </p:cNvPicPr>
          <p:nvPr/>
        </p:nvPicPr>
        <p:blipFill>
          <a:blip r:embed="rId7" cstate="print"/>
          <a:stretch>
            <a:fillRect/>
          </a:stretch>
        </p:blipFill>
        <p:spPr>
          <a:xfrm>
            <a:off x="417542" y="174608"/>
            <a:ext cx="8369300" cy="825500"/>
          </a:xfrm>
          <a:prstGeom prst="rect">
            <a:avLst/>
          </a:prstGeom>
        </p:spPr>
      </p:pic>
      <p:sp>
        <p:nvSpPr>
          <p:cNvPr id="11" name="28 CuadroTexto"/>
          <p:cNvSpPr txBox="1">
            <a:spLocks noChangeArrowheads="1"/>
          </p:cNvSpPr>
          <p:nvPr/>
        </p:nvSpPr>
        <p:spPr bwMode="auto">
          <a:xfrm>
            <a:off x="2857500" y="188640"/>
            <a:ext cx="5000625" cy="830997"/>
          </a:xfrm>
          <a:prstGeom prst="rect">
            <a:avLst/>
          </a:prstGeom>
          <a:noFill/>
          <a:ln w="9525">
            <a:noFill/>
            <a:miter lim="800000"/>
            <a:headEnd/>
            <a:tailEnd/>
          </a:ln>
        </p:spPr>
        <p:txBody>
          <a:bodyPr>
            <a:spAutoFit/>
          </a:bodyPr>
          <a:lstStyle/>
          <a:p>
            <a:pPr algn="ctr"/>
            <a:r>
              <a:rPr lang="es-PE" sz="2400" dirty="0" smtClean="0">
                <a:latin typeface="Arial" charset="0"/>
              </a:rPr>
              <a:t>Proyecciones del arbitrajes en </a:t>
            </a:r>
          </a:p>
          <a:p>
            <a:pPr algn="ctr"/>
            <a:r>
              <a:rPr lang="es-PE" sz="2400" dirty="0" smtClean="0">
                <a:latin typeface="Arial" charset="0"/>
              </a:rPr>
              <a:t>compras públicas</a:t>
            </a:r>
            <a:endParaRPr lang="es-PE" sz="24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descr="PPT hoja.jpg"/>
          <p:cNvPicPr>
            <a:picLocks noChangeAspect="1"/>
          </p:cNvPicPr>
          <p:nvPr/>
        </p:nvPicPr>
        <p:blipFill>
          <a:blip r:embed="rId3" cstate="print"/>
          <a:stretch>
            <a:fillRect/>
          </a:stretch>
        </p:blipFill>
        <p:spPr>
          <a:xfrm>
            <a:off x="417542" y="174608"/>
            <a:ext cx="8369300" cy="825500"/>
          </a:xfrm>
          <a:prstGeom prst="rect">
            <a:avLst/>
          </a:prstGeom>
        </p:spPr>
      </p:pic>
      <p:sp>
        <p:nvSpPr>
          <p:cNvPr id="4119" name="26 CuadroTexto"/>
          <p:cNvSpPr txBox="1">
            <a:spLocks noChangeArrowheads="1"/>
          </p:cNvSpPr>
          <p:nvPr/>
        </p:nvSpPr>
        <p:spPr bwMode="auto">
          <a:xfrm>
            <a:off x="2857500" y="428604"/>
            <a:ext cx="5000625" cy="461665"/>
          </a:xfrm>
          <a:prstGeom prst="rect">
            <a:avLst/>
          </a:prstGeom>
          <a:noFill/>
          <a:ln w="9525">
            <a:noFill/>
            <a:miter lim="800000"/>
            <a:headEnd/>
            <a:tailEnd/>
          </a:ln>
        </p:spPr>
        <p:txBody>
          <a:bodyPr>
            <a:spAutoFit/>
          </a:bodyPr>
          <a:lstStyle/>
          <a:p>
            <a:pPr algn="ctr"/>
            <a:r>
              <a:rPr lang="es-PE" sz="2400" dirty="0">
                <a:latin typeface="Arial" charset="0"/>
              </a:rPr>
              <a:t>El arbitraje en compras públicas</a:t>
            </a:r>
          </a:p>
        </p:txBody>
      </p:sp>
      <p:grpSp>
        <p:nvGrpSpPr>
          <p:cNvPr id="28" name="27 Grupo"/>
          <p:cNvGrpSpPr/>
          <p:nvPr/>
        </p:nvGrpSpPr>
        <p:grpSpPr>
          <a:xfrm>
            <a:off x="467545" y="1071546"/>
            <a:ext cx="8283035" cy="5412026"/>
            <a:chOff x="-10711610" y="1505235"/>
            <a:chExt cx="8268400" cy="4566971"/>
          </a:xfrm>
          <a:solidFill>
            <a:schemeClr val="bg2">
              <a:lumMod val="90000"/>
            </a:schemeClr>
          </a:solidFill>
        </p:grpSpPr>
        <p:sp>
          <p:nvSpPr>
            <p:cNvPr id="29" name="28 Rectángulo redondeado"/>
            <p:cNvSpPr/>
            <p:nvPr/>
          </p:nvSpPr>
          <p:spPr>
            <a:xfrm>
              <a:off x="-10711610" y="1505235"/>
              <a:ext cx="8268400" cy="4566971"/>
            </a:xfrm>
            <a:prstGeom prst="roundRect">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En</a:t>
              </a:r>
              <a:endParaRPr lang="es-ES" dirty="0"/>
            </a:p>
          </p:txBody>
        </p:sp>
        <p:sp>
          <p:nvSpPr>
            <p:cNvPr id="30" name="29 CuadroTexto"/>
            <p:cNvSpPr txBox="1"/>
            <p:nvPr/>
          </p:nvSpPr>
          <p:spPr>
            <a:xfrm>
              <a:off x="-10072790" y="1785926"/>
              <a:ext cx="7358114" cy="337635"/>
            </a:xfrm>
            <a:prstGeom prst="rect">
              <a:avLst/>
            </a:prstGeom>
            <a:noFill/>
          </p:spPr>
          <p:txBody>
            <a:bodyPr wrap="square" rtlCol="0">
              <a:spAutoFit/>
            </a:bodyPr>
            <a:lstStyle/>
            <a:p>
              <a:r>
                <a:rPr lang="es-ES" sz="2000" b="1" dirty="0" smtClean="0">
                  <a:solidFill>
                    <a:schemeClr val="bg1"/>
                  </a:solidFill>
                  <a:effectLst>
                    <a:outerShdw blurRad="38100" dist="38100" dir="2700000" algn="tl">
                      <a:srgbClr val="000000">
                        <a:alpha val="43137"/>
                      </a:srgbClr>
                    </a:outerShdw>
                  </a:effectLst>
                </a:rPr>
                <a:t>MINISTERIO DE ECONOMÍA Y FINANZAS</a:t>
              </a:r>
              <a:endParaRPr lang="es-ES" sz="2000" dirty="0">
                <a:solidFill>
                  <a:schemeClr val="bg1"/>
                </a:solidFill>
                <a:effectLst>
                  <a:outerShdw blurRad="38100" dist="38100" dir="2700000" algn="tl">
                    <a:srgbClr val="000000">
                      <a:alpha val="43137"/>
                    </a:srgbClr>
                  </a:outerShdw>
                </a:effectLst>
              </a:endParaRPr>
            </a:p>
          </p:txBody>
        </p:sp>
      </p:grpSp>
      <p:grpSp>
        <p:nvGrpSpPr>
          <p:cNvPr id="31" name="30 Grupo"/>
          <p:cNvGrpSpPr/>
          <p:nvPr/>
        </p:nvGrpSpPr>
        <p:grpSpPr>
          <a:xfrm>
            <a:off x="552422" y="1802325"/>
            <a:ext cx="8072494" cy="4198443"/>
            <a:chOff x="552422" y="2214554"/>
            <a:chExt cx="8072494" cy="3786214"/>
          </a:xfrm>
          <a:solidFill>
            <a:schemeClr val="bg2">
              <a:lumMod val="75000"/>
            </a:schemeClr>
          </a:solidFill>
        </p:grpSpPr>
        <p:sp>
          <p:nvSpPr>
            <p:cNvPr id="32" name="31 Rectángulo redondeado"/>
            <p:cNvSpPr/>
            <p:nvPr/>
          </p:nvSpPr>
          <p:spPr>
            <a:xfrm>
              <a:off x="552422" y="2214554"/>
              <a:ext cx="8072494" cy="378621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32 CuadroTexto"/>
            <p:cNvSpPr txBox="1"/>
            <p:nvPr/>
          </p:nvSpPr>
          <p:spPr>
            <a:xfrm>
              <a:off x="857224" y="2285992"/>
              <a:ext cx="6337184" cy="305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1600" b="1" dirty="0" smtClean="0">
                  <a:solidFill>
                    <a:schemeClr val="bg1"/>
                  </a:solidFill>
                  <a:effectLst>
                    <a:outerShdw blurRad="38100" dist="38100" dir="2700000" algn="tl">
                      <a:srgbClr val="000000">
                        <a:alpha val="43137"/>
                      </a:srgbClr>
                    </a:outerShdw>
                  </a:effectLst>
                </a:rPr>
                <a:t>ORGANISMO SUPERVISOR DE LAS CONTRATACIONES DEL ESTADO - OSCE</a:t>
              </a:r>
              <a:endParaRPr lang="es-ES" sz="1600" dirty="0" smtClean="0">
                <a:solidFill>
                  <a:schemeClr val="bg1"/>
                </a:solidFill>
                <a:effectLst>
                  <a:outerShdw blurRad="38100" dist="38100" dir="2700000" algn="tl">
                    <a:srgbClr val="000000">
                      <a:alpha val="43137"/>
                    </a:srgbClr>
                  </a:outerShdw>
                </a:effectLst>
              </a:endParaRPr>
            </a:p>
          </p:txBody>
        </p:sp>
      </p:grpSp>
      <p:grpSp>
        <p:nvGrpSpPr>
          <p:cNvPr id="34" name="33 Grupo"/>
          <p:cNvGrpSpPr/>
          <p:nvPr/>
        </p:nvGrpSpPr>
        <p:grpSpPr>
          <a:xfrm>
            <a:off x="561947" y="2256956"/>
            <a:ext cx="8072494" cy="3743812"/>
            <a:chOff x="561947" y="2714620"/>
            <a:chExt cx="8072494" cy="3286148"/>
          </a:xfrm>
          <a:solidFill>
            <a:schemeClr val="bg2">
              <a:lumMod val="50000"/>
            </a:schemeClr>
          </a:solidFill>
        </p:grpSpPr>
        <p:grpSp>
          <p:nvGrpSpPr>
            <p:cNvPr id="35" name="47 Grupo"/>
            <p:cNvGrpSpPr/>
            <p:nvPr/>
          </p:nvGrpSpPr>
          <p:grpSpPr>
            <a:xfrm>
              <a:off x="561947" y="2714620"/>
              <a:ext cx="8072494" cy="3286148"/>
              <a:chOff x="571472" y="2714620"/>
              <a:chExt cx="8072494" cy="3286148"/>
            </a:xfrm>
            <a:grpFill/>
          </p:grpSpPr>
          <p:sp>
            <p:nvSpPr>
              <p:cNvPr id="37" name="36 Rectángulo redondeado"/>
              <p:cNvSpPr/>
              <p:nvPr/>
            </p:nvSpPr>
            <p:spPr>
              <a:xfrm>
                <a:off x="571472" y="2714620"/>
                <a:ext cx="8072494" cy="3286148"/>
              </a:xfrm>
              <a:prstGeom prst="round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sz="2000" dirty="0"/>
              </a:p>
            </p:txBody>
          </p:sp>
          <p:sp>
            <p:nvSpPr>
              <p:cNvPr id="38" name="37 CuadroTexto"/>
              <p:cNvSpPr txBox="1"/>
              <p:nvPr/>
            </p:nvSpPr>
            <p:spPr>
              <a:xfrm>
                <a:off x="857224" y="2776621"/>
                <a:ext cx="7492342" cy="297167"/>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SISTEMA ELECTRÓNICO DE CONTRATACIONES  DEL ESTADO (SE@CE)</a:t>
                </a:r>
                <a:endParaRPr lang="es-ES" sz="1600" dirty="0" smtClean="0">
                  <a:solidFill>
                    <a:schemeClr val="bg1"/>
                  </a:solidFill>
                  <a:effectLst>
                    <a:outerShdw blurRad="38100" dist="38100" dir="2700000" algn="tl">
                      <a:srgbClr val="000000">
                        <a:alpha val="43137"/>
                      </a:srgbClr>
                    </a:outerShdw>
                  </a:effectLst>
                </a:endParaRPr>
              </a:p>
            </p:txBody>
          </p:sp>
          <p:sp>
            <p:nvSpPr>
              <p:cNvPr id="39" name="38 Rectángulo redondeado"/>
              <p:cNvSpPr/>
              <p:nvPr/>
            </p:nvSpPr>
            <p:spPr>
              <a:xfrm>
                <a:off x="991452" y="3179042"/>
                <a:ext cx="7358114" cy="2586916"/>
              </a:xfrm>
              <a:prstGeom prst="roundRect">
                <a:avLst/>
              </a:prstGeom>
              <a:solidFill>
                <a:schemeClr val="bg2">
                  <a:lumMod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p>
            </p:txBody>
          </p:sp>
          <p:sp>
            <p:nvSpPr>
              <p:cNvPr id="40" name="39 Rectángulo redondeado"/>
              <p:cNvSpPr/>
              <p:nvPr/>
            </p:nvSpPr>
            <p:spPr>
              <a:xfrm>
                <a:off x="1142811" y="4143380"/>
                <a:ext cx="2214578" cy="714380"/>
              </a:xfrm>
              <a:prstGeom prst="roundRect">
                <a:avLst/>
              </a:prstGeom>
              <a:solidFill>
                <a:schemeClr val="accent1">
                  <a:lumMod val="75000"/>
                </a:schemeClr>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(1) </a:t>
                </a:r>
              </a:p>
              <a:p>
                <a:pPr algn="ctr"/>
                <a:r>
                  <a:rPr lang="es-ES" b="1" dirty="0" smtClean="0"/>
                  <a:t>Actos Preparatorios</a:t>
                </a:r>
                <a:endParaRPr lang="es-ES" b="1" dirty="0"/>
              </a:p>
            </p:txBody>
          </p:sp>
          <p:sp>
            <p:nvSpPr>
              <p:cNvPr id="41" name="40 Rectángulo redondeado"/>
              <p:cNvSpPr/>
              <p:nvPr/>
            </p:nvSpPr>
            <p:spPr>
              <a:xfrm>
                <a:off x="5805661" y="4143380"/>
                <a:ext cx="2370654" cy="714380"/>
              </a:xfrm>
              <a:prstGeom prst="roundRect">
                <a:avLst/>
              </a:prstGeom>
              <a:solidFill>
                <a:srgbClr val="FA9104"/>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(3)</a:t>
                </a:r>
              </a:p>
              <a:p>
                <a:pPr algn="ctr"/>
                <a:r>
                  <a:rPr lang="es-ES" b="1" dirty="0" smtClean="0"/>
                  <a:t>Ejecución Contractual</a:t>
                </a:r>
                <a:endParaRPr lang="es-ES" b="1" dirty="0"/>
              </a:p>
            </p:txBody>
          </p:sp>
          <p:sp>
            <p:nvSpPr>
              <p:cNvPr id="42" name="41 Rectángulo redondeado"/>
              <p:cNvSpPr/>
              <p:nvPr/>
            </p:nvSpPr>
            <p:spPr>
              <a:xfrm>
                <a:off x="3438113" y="4143380"/>
                <a:ext cx="2295540" cy="714380"/>
              </a:xfrm>
              <a:prstGeom prst="roundRect">
                <a:avLst/>
              </a:prstGeom>
              <a:solidFill>
                <a:schemeClr val="accent2">
                  <a:lumMod val="75000"/>
                </a:schemeClr>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(2)</a:t>
                </a:r>
              </a:p>
              <a:p>
                <a:pPr algn="ctr"/>
                <a:r>
                  <a:rPr lang="es-ES" b="1" dirty="0" smtClean="0"/>
                  <a:t>Proceso de Selección</a:t>
                </a:r>
                <a:endParaRPr lang="es-ES" b="1" dirty="0"/>
              </a:p>
            </p:txBody>
          </p:sp>
        </p:grpSp>
        <p:sp>
          <p:nvSpPr>
            <p:cNvPr id="36" name="35 CuadroTexto"/>
            <p:cNvSpPr txBox="1"/>
            <p:nvPr/>
          </p:nvSpPr>
          <p:spPr>
            <a:xfrm>
              <a:off x="1214414" y="3241747"/>
              <a:ext cx="6847003" cy="297167"/>
            </a:xfrm>
            <a:prstGeom prst="rect">
              <a:avLst/>
            </a:prstGeom>
            <a:noFill/>
            <a:ln>
              <a:noFill/>
            </a:ln>
          </p:spPr>
          <p:txBody>
            <a:bodyPr wrap="none" rtlCol="0">
              <a:spAutoFit/>
            </a:bodyPr>
            <a:lstStyle/>
            <a:p>
              <a:r>
                <a:rPr lang="es-ES" sz="1600" b="1" dirty="0" smtClean="0">
                  <a:solidFill>
                    <a:schemeClr val="bg1"/>
                  </a:solidFill>
                  <a:effectLst>
                    <a:outerShdw blurRad="38100" dist="38100" dir="2700000" algn="tl">
                      <a:srgbClr val="000000">
                        <a:alpha val="43137"/>
                      </a:srgbClr>
                    </a:outerShdw>
                  </a:effectLst>
                </a:rPr>
                <a:t>FASES DE LAS COMPRAS PÚBLICAS                                    </a:t>
              </a:r>
              <a:r>
                <a:rPr lang="es-ES" sz="1600" dirty="0" smtClean="0">
                  <a:solidFill>
                    <a:schemeClr val="bg1"/>
                  </a:solidFill>
                  <a:effectLst>
                    <a:outerShdw blurRad="38100" dist="38100" dir="2700000" algn="tl">
                      <a:srgbClr val="000000">
                        <a:alpha val="43137"/>
                      </a:srgbClr>
                    </a:outerShdw>
                  </a:effectLst>
                </a:rPr>
                <a:t>Bienes, Servicios y Obras</a:t>
              </a:r>
              <a:endParaRPr lang="es-ES" sz="1600" dirty="0">
                <a:solidFill>
                  <a:schemeClr val="bg1"/>
                </a:solidFill>
                <a:effectLst>
                  <a:outerShdw blurRad="38100" dist="38100" dir="2700000" algn="tl">
                    <a:srgbClr val="000000">
                      <a:alpha val="43137"/>
                    </a:srgbClr>
                  </a:outerShdw>
                </a:effectLst>
              </a:endParaRPr>
            </a:p>
          </p:txBody>
        </p:sp>
      </p:grpSp>
      <p:cxnSp>
        <p:nvCxnSpPr>
          <p:cNvPr id="43" name="42 Conector recto"/>
          <p:cNvCxnSpPr/>
          <p:nvPr/>
        </p:nvCxnSpPr>
        <p:spPr>
          <a:xfrm>
            <a:off x="6981463" y="4698572"/>
            <a:ext cx="19429" cy="659254"/>
          </a:xfrm>
          <a:prstGeom prst="line">
            <a:avLst/>
          </a:prstGeom>
          <a:ln w="25400">
            <a:solidFill>
              <a:srgbClr val="FA9104"/>
            </a:solidFill>
            <a:prstDash val="sysDash"/>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10800000">
            <a:off x="5786446" y="5357826"/>
            <a:ext cx="1214446" cy="1588"/>
          </a:xfrm>
          <a:prstGeom prst="straightConnector1">
            <a:avLst/>
          </a:prstGeom>
          <a:ln w="25400">
            <a:solidFill>
              <a:srgbClr val="FA9104"/>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5" name="44 Rectángulo redondeado"/>
          <p:cNvSpPr/>
          <p:nvPr/>
        </p:nvSpPr>
        <p:spPr>
          <a:xfrm>
            <a:off x="3500430" y="5000636"/>
            <a:ext cx="2214578" cy="5715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b="1" dirty="0" smtClean="0"/>
              <a:t>ARBITRAJE EN COMPRAS PÚBLICAS</a:t>
            </a:r>
            <a:endParaRPr lang="es-ES" b="1" dirty="0"/>
          </a:p>
        </p:txBody>
      </p:sp>
      <p:pic>
        <p:nvPicPr>
          <p:cNvPr id="46" name="Picture 2"/>
          <p:cNvPicPr>
            <a:picLocks noChangeAspect="1" noChangeArrowheads="1"/>
          </p:cNvPicPr>
          <p:nvPr/>
        </p:nvPicPr>
        <p:blipFill>
          <a:blip r:embed="rId4" cstate="print">
            <a:clrChange>
              <a:clrFrom>
                <a:srgbClr val="FAF7F3"/>
              </a:clrFrom>
              <a:clrTo>
                <a:srgbClr val="FAF7F3">
                  <a:alpha val="0"/>
                </a:srgbClr>
              </a:clrTo>
            </a:clrChange>
          </a:blip>
          <a:srcRect l="48902" t="27164" r="23328" b="51892"/>
          <a:stretch>
            <a:fillRect/>
          </a:stretch>
        </p:blipFill>
        <p:spPr bwMode="auto">
          <a:xfrm>
            <a:off x="4071934" y="3286124"/>
            <a:ext cx="1000132" cy="424299"/>
          </a:xfrm>
          <a:prstGeom prst="rect">
            <a:avLst/>
          </a:prstGeom>
          <a:noFill/>
          <a:ln w="9525">
            <a:noFill/>
            <a:miter lim="800000"/>
            <a:headEnd/>
            <a:tailEnd/>
          </a:ln>
        </p:spPr>
      </p:pic>
      <p:sp>
        <p:nvSpPr>
          <p:cNvPr id="47" name="46 Abrir llave"/>
          <p:cNvSpPr/>
          <p:nvPr/>
        </p:nvSpPr>
        <p:spPr>
          <a:xfrm rot="5400000">
            <a:off x="4526332" y="2960073"/>
            <a:ext cx="162774" cy="1643074"/>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dirty="0"/>
          </a:p>
        </p:txBody>
      </p:sp>
      <p:sp>
        <p:nvSpPr>
          <p:cNvPr id="48" name="47 CuadroTexto"/>
          <p:cNvSpPr txBox="1"/>
          <p:nvPr/>
        </p:nvSpPr>
        <p:spPr>
          <a:xfrm>
            <a:off x="1428728" y="5054430"/>
            <a:ext cx="2000264" cy="446272"/>
          </a:xfrm>
          <a:prstGeom prst="rect">
            <a:avLst/>
          </a:prstGeom>
          <a:noFill/>
        </p:spPr>
        <p:txBody>
          <a:bodyPr wrap="square" lIns="76197" tIns="38098" rIns="76197" bIns="38098" rtlCol="0">
            <a:spAutoFit/>
          </a:bodyPr>
          <a:lstStyle/>
          <a:p>
            <a:r>
              <a:rPr lang="es-ES" sz="1200" dirty="0" smtClean="0">
                <a:solidFill>
                  <a:schemeClr val="bg1"/>
                </a:solidFill>
              </a:rPr>
              <a:t>Mecanismo de solución de controversias</a:t>
            </a:r>
            <a:endParaRPr lang="es-ES" sz="1200" dirty="0">
              <a:solidFill>
                <a:schemeClr val="bg1"/>
              </a:solidFill>
            </a:endParaRPr>
          </a:p>
        </p:txBody>
      </p:sp>
      <p:sp>
        <p:nvSpPr>
          <p:cNvPr id="49" name="48 Abrir llave"/>
          <p:cNvSpPr/>
          <p:nvPr/>
        </p:nvSpPr>
        <p:spPr>
          <a:xfrm rot="10800000" flipH="1">
            <a:off x="3143240" y="5000636"/>
            <a:ext cx="285753" cy="535786"/>
          </a:xfrm>
          <a:prstGeom prst="leftBrace">
            <a:avLst>
              <a:gd name="adj1" fmla="val 8333"/>
              <a:gd name="adj2" fmla="val 49778"/>
            </a:avLst>
          </a:prstGeom>
          <a:ln>
            <a:solidFill>
              <a:srgbClr val="FA9104"/>
            </a:solidFill>
          </a:ln>
        </p:spPr>
        <p:style>
          <a:lnRef idx="1">
            <a:schemeClr val="accent1"/>
          </a:lnRef>
          <a:fillRef idx="0">
            <a:schemeClr val="accent1"/>
          </a:fillRef>
          <a:effectRef idx="0">
            <a:schemeClr val="accent1"/>
          </a:effectRef>
          <a:fontRef idx="minor">
            <a:schemeClr val="tx1"/>
          </a:fontRef>
        </p:style>
        <p:txBody>
          <a:bodyPr lIns="76197" tIns="38098" rIns="76197" bIns="38098" rtlCol="0" anchor="ctr"/>
          <a:lstStyle/>
          <a:p>
            <a:pPr algn="ct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28 Imagen" descr="PPT hoja.jpg"/>
          <p:cNvPicPr>
            <a:picLocks noChangeAspect="1"/>
          </p:cNvPicPr>
          <p:nvPr/>
        </p:nvPicPr>
        <p:blipFill>
          <a:blip r:embed="rId3" cstate="print"/>
          <a:stretch>
            <a:fillRect/>
          </a:stretch>
        </p:blipFill>
        <p:spPr>
          <a:xfrm>
            <a:off x="417542" y="174608"/>
            <a:ext cx="8369300" cy="825500"/>
          </a:xfrm>
          <a:prstGeom prst="rect">
            <a:avLst/>
          </a:prstGeom>
        </p:spPr>
      </p:pic>
      <p:pic>
        <p:nvPicPr>
          <p:cNvPr id="5122" name="Picture 12" descr="http://t2.gstatic.com/images?q=tbn:ANd9GcQtlv2EBoZst6kQBF4HGKR_lOYEqvdsCUjwmdS6HYEMQP_aRNIX"/>
          <p:cNvPicPr>
            <a:picLocks noChangeAspect="1" noChangeArrowheads="1"/>
          </p:cNvPicPr>
          <p:nvPr/>
        </p:nvPicPr>
        <p:blipFill>
          <a:blip r:embed="rId4" cstate="print"/>
          <a:srcRect/>
          <a:stretch>
            <a:fillRect/>
          </a:stretch>
        </p:blipFill>
        <p:spPr bwMode="auto">
          <a:xfrm>
            <a:off x="1785938" y="3940175"/>
            <a:ext cx="1482725" cy="989013"/>
          </a:xfrm>
          <a:prstGeom prst="rect">
            <a:avLst/>
          </a:prstGeom>
          <a:noFill/>
          <a:ln w="9525">
            <a:noFill/>
            <a:miter lim="800000"/>
            <a:headEnd/>
            <a:tailEnd/>
          </a:ln>
        </p:spPr>
      </p:pic>
      <p:cxnSp>
        <p:nvCxnSpPr>
          <p:cNvPr id="62" name="61 Conector recto de flecha"/>
          <p:cNvCxnSpPr/>
          <p:nvPr/>
        </p:nvCxnSpPr>
        <p:spPr>
          <a:xfrm flipV="1">
            <a:off x="1785938" y="2286000"/>
            <a:ext cx="6000750" cy="35004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124" name="AutoShape 2" descr="data:image/jpeg;base64,/9j/4AAQSkZJRgABAQAAAQABAAD/2wCEAAkGBhQRERQUExQTFBQWGBsaGBgYFxwbHRsaHRwYGSAWGx8cHiYhHhwkIBodHy8jJCcpLS4tGB4yNTAqNSYrLCkBCQoKBQUFDQUFDSkYEhgpKSkpKSkpKSkpKSkpKSkpKSkpKSkpKSkpKSkpKSkpKSkpKSkpKSkpKSkpKSkpKSkpKf/AABEIAOEA4QMBIgACEQEDEQH/xAAcAAEAAgMBAQEAAAAAAAAAAAAABQYDBAcCAQj/xABDEAACAQMCBQIFAgMGBAMJAQABAgMABBESIQUGIjFBE1EHFDJhgUJxI1KRFSRyobHRCDNDYkSSwSU0U1RzgrLh8Bb/xAAUAQEAAAAAAAAAAAAAAAAAAAAA/8QAFBEBAAAAAAAAAAAAAAAAAAAAAP/aAAwDAQACEQMRAD8A65SlKBSlKBSlKBSlKBSlKBTFKUClK8SzqoyzAAAnJONh3P7UHulQ1jznZTHTFdQOc4wHGamaBSlKBSlKBSlKBSlKBSlKBSlKBSlKBSlKBSlKBSlKBSlKBSlKBSlDQci+InxaeOWe0twEMZAeQsQzfzLGNJCn/uJ7ZwKph4pCYAih7ufAU65ZHiAYYJjB0N6mf0/TgGorn25Sa8mmCiNnYkxqS2CDjU5PYt3wO2a2OFcMyoeG1u7mEpiVgfSXWoydJXOynqy25xvQaPErmKWVfRNwZwAudCJllIAwkY6QFz5J271c+Suep3MVvPcFnmdgkhYsYiBjSyAfq7BsnAJOPNYLvhXzsCTJDJa20eSbiaXVLJgfpAA1NsVGNhnJ2quQcSjZwxh0ejhUYqHCR/SBOgxqzrzqG/tQd6+H3MD3NsBLj1Yxpcg5ydTjzvnC/wCYq0VTeSuKappo3hZJl0iUhdSDCjQFlGzIVJIDdS5Iq5UERzZxj5W0klH1bKgHcuxCgD775/FSNkGEahiSwABJ7kjbP571T/idLqWztxq1TXUZGBn/AJZ1Ef5/5VdgaBSlKBSlKBSlKBSlKBSlKBSlKBSlKBSlKBSlKBSlKBSlKDlXG+T7lmnuyTLdwuWSNlX05IA2QmFALH7HyNqpvBr+WcrLKqbyFUg+XPpKHGC/UPTUD6iNJJxX6G0+aoXE/hw7O7CZ5IRJ6sdsHaMa8Y3k6ioG+AoFBK8E5YIeOe4lEzxriJUURwxqRjojHnG2T+MVUOb/AIW7tNGnzckjuX1lg+XGxBQgHQcYBH71YeA8wmzsEe9leQjPSELOgyQFcrnYfztpq4W9wsiK6EMrAEEeRQcv5MWNZJlu4DBNZiPaPUgcAHEhVGAkY7k7GuoWN/HMgeNg6nsRVO+JHoNC6umuVIzIrK4jkTGQug9zkkjSO4zXGuW/iDccPLiF29PIPoyb7nGps+D09vY0HYOc73/2rw2PB6PUkz43BTc/barzboQihjlgACfc43Nc6u+bIproygBhDYGSTGf1tG3SO/SM5roVjfxzxrJE6vGwyrKcgigz0pSgUpSgUpSgUpSgUpSgUpSgUpSgUpSgUpSgUpSgUpSgUNCa5h8RPiBEWNnDIc9pGU4DZ6fTVxnBUkMxHhSPNB5+KXO2iCeC20qSFWSTbJEgJAQfqDAFS/YZxWDkuzvrIWYiWSa3mC+ur94mI3wT3Xtg+Nx5rmC8Vb1vXZdcSyojR7svpr1CPc7r0kgEeK7LyxzpbIzpqnw7gpmGT9XZVIGMeKCU544A8npXEDypcQ5CCNEYvqwAra9sD38ZNa3LHCXEIuOJw25u8lQwRS5XcBTjYscnt4NWJ+MMSwWGUEA416VBPt9WR/StCCKWeZJPVUxqf0jCqRgFRn6idwSe2KCGsOChrziKJiPX8ugKqupF0jUoPbGFH5NWO1sPlAgRljgDNqU7jDHIIPhixOfFVfkHDyTygH+8XcpDZyGSHYMPsSxH4q4cNvRcwlio0lpEwd8hXZM/nTmgkqVH8HuCQ8bZ1RMVOfK91b8qR+c1IUClKUClKUClKUClKUClKUClKUClK8vIFGSQB7mg9UqFj5qilYpbsJm33B6MjGevse4G2e9SMaN3diP2wBv/AP2KDZpUTwzmW2uGdI5gXjcoyk4YMMjGD37Ht7Vr8f4XMYXMFzMki9Q3Ug4G6kEecHf3oJ7NM1w3jXN19b4c3VxPbTJ6lvJHoj1AfVHLgbMOxxuCNqkOHrezQ+qOKL8uEVpU1mQqmkF1J0hj5HT2O1BcLjnm2u5ZLOIu4CMZpBlUSMAhiG9z9Ix5rhfL9xondtIVbdJ2B0EkagUUHcHuRg+Kvslvb2XDJLm3ZJ/mnWJmSIoixqcGPSTkBsEMT3Jqocvxt8vxWUsqq0Xp7FSCSwbSPthfFAs+CR/3YSHQ8vzMRYgnDrgR5AOTnVj89jXRvhmsd2kyOD0emyqs03SMEGI5YfSy5xjbVVPuCZLJ5FZpJbe4LggAj0pAv1AbLmQL5zjtWHl/mUWd/EsifLHLQ3GDuFZldTljsMj6vAJoO1TWURlEXpKcjctjJC4JOT1HGw/NbPEb4RlIkA1MGJAx0xhWJfHgZwB+9cuX4hsvE7HUzRwlGWRpd1bW7DWjY6k6Eww2q5c38wQWqzY0mVosSPv0qQxTJHgnIAoKjw3mmOxsbSbSGklFyY0HTjWQuAd8nUo/rV55GKQ28dpqzPFErzKe6tLlzn2OSdqofytqh4eb12c29uhVFXKtJIWkUNjfyoGO5FWvkqH5WOWe9Kpd3khkZO7gZwseBk7d/tmgs11/CnSTYCQiJ9tyT9BH5yP2xUpVf4xdxzK8J1JLkGIOCmp16lMbHYnNSnCeKpcR60z3Ksp2ZHHdGHhgaDcpSlApSlApSlApSlApSlApSlAqs82cEjKtcGMzzABIkdmKKzkLqCg4Xvu/cAZqwXV7HENUjogzjLsFGfbJIqPl5ts1GTdWwH/1U/3oOX8sW0fCsh45hetK8Iwz4PqY0sAcqyAj6u/Ymur2Fm3ook2GYAZ3JJI8k+Tnf2qmc584wepZPBeWpEc4dx6inKnoOAM74YnJI7Va05vsiQBd2xJzj+Knjv5oMXGuTba6YSMhSZTlZoiUkBxgHUu5x7HIqCueA8WgQiC9juQCMLPGFcr5BcbHb3FWCTnKyXP96gJBUYEiscscKMKT3qZoOK8I4a04veFTK1vKjPJbEOW0iT/p5H1RkYz9jWlyZek20kFwSYyflZIgqqYGbZJgfCs2zZ3Lb1aPihZva3dtxGLSPSz6iltOsLuR9yQcAfaoHn60jkU8RgX1ba4iC3AGMq4xocgEFdwATvuOxoKffwfKQSq4ZJsiIIMAaoyCzNjZhsNx1au5xU/aWOnlydiSSWVxu22p1XsTj8gb1WecMIsQQkrMiykjJUnGjpLDUT4J2H2q2cdvIxwu4jZ8v6dtEMNqGpMEKCVBIK5Y9sEYoKnynzMYi0boZIHUiVF2bBRl9VcfqUEk574FZOauH+pcuxcuQiFpR1KVAALscDDBcbDPbFR/K14YJJWWIySekyquknBOMk4I205H5rZtbWe7YQzSSsFB0rqJAY4CLljpAOT38KRQbCW11PCbaOOe5jgcGKXS4ManchUJ7McHB7Y271p3t3diERypJpcvlnVgzacHB1d9Pj/Ea6zxfgt5bwKyFtIXfQPVC49MaXL5dY8BupASPwKx3nLDcRhjeRDPEWJU2t2GCgjGQJYwxxj6S4/FBW+P8Wmi4gvoRtK0FrAcDYKoiUs7f92G2bxmtnhnNypBqjSGxEmdKwgy3Ui+/qPlYx7O3scDasPHeF2vzby3fzba4/T9P5V4yHRFRCjByrN0j3G9WT4ffDQ6VuL4ZmJRlXOAEVQqxyJp09sbUGxac2Wxt1guUkaNwGSSeb1Vl85WYbLID+kgbjANbnFrubh6G8tv7xAzgTRHZ9zp16hsXB2JO585qeueS7ZoZIljEaSABgvY4OckHIyPeuc8St0j1cGeSaCMTSSRtGmvVGw9SOI+WYMc4HfFB0HhPM3qhmQmTAy0LLpnj9wR2YD7f1qwWl2sqB0OVP4/BB7GuPNwu4yPlpYLqaH/AJTpKYrhG8q0UpwVYbFa6Xy3cMS+tXjaQLL6bkEqXHWuR4DCgnKUpQKUpQKUpQKUpQKUpQQ/MFmkvpeoquqsXKsoI2By2D5AzW6nDIcDEUWPH8Nf9qwyKGcb5DOVP4Rhj7d6ycHkBiUZOV6TnuCNsH70HyXgcDFSYYuk6h/DXvgj2+9ZRwyL/wCFF/5F/wBq2aUFa5p5Zt5lhDRRgrKGBCAN0gtsQB3xU/ZXHqRo/wDMoP8AUZrQ4zLoV3OohPTbAz/P4/r/AJVn4W7fxEYAaJGAx5B6wf3w1BDfEiwaXh8pQ6XjxKrYzgoc53B8VzjkzjKGxWOQoY4pWtrnqwPQnJCz5x+l67ZIuQR71+cHtWtLq5tDlxJrh2AUFg2uMvq7gDBBGKCAt7Uao1c6tLsQm4Pprk41eM4yMDzmtvmzi8kioCxKuSxOw1FekH/7RtXo8Rj+amuGdsSMVGCdQV9ncjyNORjsc19fhHzKy3AAVFYhCEAMkjdQj0juAoOT2FBg5fgCw3U2T0IE6lyGZ/0owP15AI+wJ8V174e8nCGyMt0oklmYSaDjfCkJt74J2+9V/hSRCSNrkMHSQenaQFQhaJdpZm2UEZJG/YHbvVwsry9vAXwIeo4ETxMRH7q7aupu+QAMA0F1gHSu2Nht3x9q5zwrnOHhfzFtcgr6UzMNKZykh1qenbIyc53xirXZ/MoMG3zjt/ess3+IkVF8c5eidLq4ngKvJGAUWUHWyg6TgDSZB2BIJ3I80GKb4t2G38QMuMhiOkY8YO+v7AVq3vxrslQtH6kx8hUYBQe2SR3Nc6+FlkH4lokEbLplYqVz+lRoG2AcHsO2DXXPW9F2jjtELsoUuFGlgiDSh/USFP4zQUnjnxnVoy1skrZIGH0qg9xgHU2e34qtJxVri6mhvH/5q5t3yY/RlVejH8p/QRn81duMcrR3qorWcsLI2Q9uyJgfcONhnfaqZzZyBcgks0JBVmQtIPUIiXU+vSMFsbH70EpwDiDW0axcSiWa3kdPQuARlGZ8NmUdQZBlsdxj2rsNjZmP0w0hkIUrrbGpt8jOO+3tXBuUePxyp8ldgtBIxAJPffAZT2V08EdxtXXOARyRWaGaQzmCU6ZAclos6QzA7ghCcj7UFtpRTmlApSlApSlApSlApSlBVrzlGZiSl03/ADNah1J0k9x0MhIqY4FwpreEI0rzNkszvjJJ38eB2Hf96kaUClKUFQ45yG08zSJcOFfGqGVpXj2xugSRCvb3NSvK3Lhs43VppJ3kcuzOSd8ABVySQoA8k1NVUeduf47JHSL+LcgDpUEiMMcB5CPpH27nagmeP8zQWSBp3C5+le7MfsP/AF7VxHmWP52Zr2ZWSGaMOIY2HqNocwAFmHuNWysB5A7164hDKy3rXryyFSzJKTpVsYHpDIwvuANz2xUNccGWEyLkySBYjbIGcHE2+kBgCcZ8eftQWeJLa0hOVcKracOAX1suGjeQr9KrtpAA848155Utb29uWufR0qMaJH1Rw4XqB046g2BnGAc1K8J5UkWM3FwqGYyEwxPIhRj/AClmbDHxq8irBwDlP5hvUuCZIzsYZEK6T3K6Q+AVO2exHig0uV+BRqzAXUVzmQtMsduWWRj+ltbMgK9lYAHG1Xyy4NFEOlEB9wiIf26ANvFbUUKoMKFUeygD/SsuaBXLvitzGylRDuICTLhyp3GNG2CGGQfuO3muoGuM/EHhEFzfTpGwjuzpILOERlC7k5+p98DH37YoNL4e3Ifi6lFEalXbcsMn0oiQBkdX6skb5Pfar/xjhHzUkoST05oZVlgOvTlii5BHcq2MfaqF8NeBvBxUrIQTGHXX9WW0RkJv7A4DeQNq6YspN5cIEEmNJxjBUaF3Dfc+KCUW+VRGZmSN5BkI8ijqxkoDtqxVY43y4Ibe5uJG9Wd1YMxGFVWb6UA7DGx9/NeuZeFmViWg9VWQBVKu2cbhG0glSHJbOwI81k5pVl4Y4f6gI4yR2ypAYjP6SaDl/wAZeWbezuoGiTSkylnjU4AIIBK9wuc+2K2+TPiAI49EzxmKQ+huW9dFZSA5x0ui9i2NX2re/wCIRDqszjbTIM/fK7VAcC5cd2ng0s8kUR06NII3ADkDJ2z470HeuCX4kj0kgvHhXx2zjZh7qRuDUjUHy5wt41QyLpKRiMdtTKMYLBSVz37e9TlApSlApSlApSlApSlApSlApSonmDmCO1Qaj1vkIAMnt9WP5RtmgiOdubvl19KLeRs6nG4jA3Pbu5HZfvmuccLgjlk1rHGI2VtTOC7M2chiZO3tt/LWfg9r69zGSQnqFTKY5TiR9TYuQdJCHPTo2rrH9gwhMaFIGSdQBz3O/jvQcX5uYQW8cfTmVyHVjnKbMJV898gNW5y7y5dSym5NuFllU6PUzoiTVp+kHLtjbD/vWjzzxGVuIWsZMa/LGMjSNIyza85wVHgDx9q67yfxSO5jaZSdRYh0OQ8beUbPnP2oHDuV0wPWjRiDkButhj3c7n9h27VOxxBdgMCvWa+0A1EcYuntgZVBeHvIoGWQeZEHkDuV9htW/eXJjXVpLAHqx3A9wPP7VV+Y/iZa2UqRy62V11F0AYDPZSM5337dqCMh+LSNqIh1RZYLIGwCFIBZ8/SuCN/xXKuZeYEkf1Y8Fw5MZzkomW/hEDpCncgdx381u/EyzWKX1YP4cdz/ANPqBPY75OAm4IxsTn2qMvOR8QwusqrK6AtFKcFiWIzEQCGHjc/pJoL7ydN6nGUdHyklsJMDGM6EB2O+2MZ77Vc7ji4gu7sk4wkZUYwpOMdTYO+4wP3qnfCnhZEstxJE2AggSRQ51suQ+jG2kYUZI3xt5roNzy0JJWlEk8fqKodQ2M6B0ntkEfvQSFojaE1Seo2OptIXO3cbbCqZx3jzvaXltM2LiBlJOkDXEzjRIo+42I96njy6p2N5c59xPj+gOf8AOtC/+HEFwMST3EhyDqMiFgR2GrTnH27UHrnLkJOJy2/quyxxBiQo6mJx2PgVL8scqR2KyaOp5W1O2MZ8AY8ACtpbsC4RMjeInuDnDAVI0ClKUClKUClKUClKUClKUClKUCuNfErjOqa5ZdKyQBETUww6Dd9IOAc6sELk9Ndlri/xU4N6LylwTFMTJEcsAkhAVohjYajht/Y0GPh9rcqsV3aoki6kKqrkAnSofJcDUm+kbdODv5qz3/PcjTLErizlPSYbtCFf7wzx5UDwCduxrnnLPFJIHUwvG8OQHR8kDSqgyuvcLnKjGxKir5//AKK2mVUmCMr6iUnH8NgGOl98iMntvuMYoOd8ftpHu+qDRPOxEaiUOCFUKgQqd5NQJBO2/apnhvN6W0scrNPE0hxJKyltMinEizDs4YdWF3XORW7z7yhKbQtbrJNHEdaq7sZLdSASqAHEkZG+e4xtVKjAubbSSmVQaVVGVQwGNXT9Up+klhue1B3vhvN6vCkskZVGGfUjPrRgg4wWTcH9xU5a3sco1Rujj3VgR/lX5d4XPcWTrJHJPbIxAL6WwCBqKso2bfwR23rpXLXMs08TSz2kdxJrUSLBH6c6grrjk7hXUgeMGg6bxrhzzR6Y5pIGDZ1IQCcZGkkg7fivzxz/AMyvIflvXjuEjbLSiJUZpN8jI3ZRjGcDNdU5v4pPNBIzmSxs1Qk7gXEucDTpP/LTfzucVxnjnDJYo/UlgMKyaViBQKGQb5x/NsCT/wB1BgtOMOY0jkuW0dShCuvQDpGerbSfZTkaTtU3c80qil2KXcxSWEs2oaIiECMNgoIwcad/eqrcRARIcYOo/uQcYz/Q1ucvpHLMBOGMaxvsgAJwrEZPYYJ+o+wFBe+Dcc+Xt444+I8Oi6VOBFOWBxkhiBjJJ3x5rXm4q7HP9vr+wjnAH2HR2q8cLFzHBEIuG2JzFGNb3CB36V6jhO5796nLW44m+rVbWEQHvI7Z/wDKBQczs+IK3/N46xHtFbSMf6lBWxPbRE6/7W4gzAgdNnJnPgeBmuqwLe46xYr7aVlP+1RHMF3xG3jEnrWhCuisBC24ZgucliBgGg51a+l62Gn43IznskAjLaj4OokAn2Fdc5L4O1vbKHMxlbeT1ZNbau3cEgDHgVtoT8ymWwfTYYx3AYb58VJ0ClKUClKUClKUClKUClKUClKUCtXifC47mJopkDxuMFSP8/sfY1tUoPz1zRw2Tg94sCurW8mllUqoLAEgLIQAWCkb5O4xU9wv0AHBW31sxDOCNMmH1SwaSWVANXSdJB8EVp/GaaO6u2VHDG1g1OAGJyW3XIBAwCpJOwziq3y1xGJvSinJMkSZifY4JJYQJoznVqzluxBG1Be7qKfhb+rZ6p7UMWaHc9JYrhMDKqoGACxGRnbNVbmOMR3sd5Yg/KXBUlInMZEg3aF9O8b6twO2TtV9s7poPRM0jtDcRCN5H6fTYD6CQPPftj71rcwcslQ1xAjT6lVbuADPrR46ZEAAIkHcMN870FKnuLd8F0aEnqm1hgDvjKhpMyfy5Hf7Vu8FmHD1MsbIyalYpthwTpdTsdJQHIfV9gK0LzmIWWLe4gjvbfQPQZ2GoRMdYU4yVONvBHtXrh/EOFKnqoozEW0wSliZc9SggHSdJ2yT+DQW/hNvLxiQ3Fz/AAuHROGjDfVIF30sTs0WdySMnsKpPxI44t6IJVBRWabHWxjIQgK4X9LkbHbyKmeJ8VveIrG2lVQuEW0dSFyylhIdODoCgtvgLgEZqC49wpGnuZGZPSQempKtGWk05bTpBUlSNJI261NBWLqyItIpdgGdlA3ySvdyT++MD2rc5Ls2eVtJIzhTpPVhjk9IB1DCkHII3GxqOup9UMEalDgudKhtQJI+rOxJ8afzXX/hLyyY2EjRRH0sgPhtRkkC50uvSUVQF09wS1BcrHj8jPp9HSiR6yWZgzKBtoVYwDvgY2P2r7/a1wVtj8t/FuCdQy5WIAZBf9+3it+748UkmQRSN6MZkyDuwxnCDz2I/Faq8xSPEJFhZgYVlHUx+okAdI3IAywG/sKD7wjitzKIy8QT1I3Y9DdLqxGhst5G4PmorisV3NbXKXUUUahEdWiOclWy2cnwBnHj3NS9nzDJMI/SWNi8bNqzJoLKSpQdOR2z1YO9ZIZnurF/Uj0SPGwZAGGCQenLAEn9qDbmkC3UOQetHVfbIwxz+KlKrUlzmGzuCT0umc7Z9UemSf2zVloFKUoFKUoFKUoFKUoFKUoFKwXl8kKl5HVFHck4Aqocw/FuztcqC8kmAQoRlBBONmZfzkAigu1VPnnnhbKNlj67gqWCgFvTX6fVcDsuogD3JrnPEfiXfXfTbyGMOQpWKBj6YJ+r1GOScAnIA7eKgeE8ozvKTIdJYMXZ5MOw1DcoQct+vST+dhQQ8fDmkF40hZplj9STpJIbX1AnOANxk799qjkkeCSFo3wdKsjhcFc52wfvkfer1wXg0MN3NCkyztNDKjdC6M7dQYlsZ2/PvtVXWyd7KWIsga3cuQVw2M6ChbAOQRkKf5vBoOk8h83KyCCYDKARupAxqJIPT3x4yO5zVsuuXjcQSQxf3bU2rp1AH+XVg+QO1fnXhXGJLdwynYMpIwM9JzgEg6fP7+c11nkT4lIq+jcakViWTSA2FO41MCMD/PxQSl1wWG8hktbiBIJoADKsChuk9p4dvHYr7ZFcZ4zwA2s8kEjDbqjcA4kU/Sy/9pG+ftXfOM8J+YeGWK4eON1ZGnibDBvqQtsBpzsc1U+e+UZTCWldrtFBYOFBngY9lZVOXhY7HGNOc0Gl8NrVIUmu5MaodaQhMsSzoesn9Q8Lntk155vjWx4dDADJ6srO5xJq1OylHzj6WJdSVGx01D8j8zsPXT10QEAqJ8EHSNjqxu+2kA42zX2/Mk97YO4dIp7kPFESpCgvGGbC/wAx37DYUE7Jy61zxP0VA/uyQxxpgqI+hWeYEbEqfDdyw9q6jBcwWn8EJIgjQtq0Eggbs4Pk5bJPua0uSSsnzdwAMzXUvsSFTEYUnz9JOPGanHtkZw+BrUackfpODgf0BoNOPmW3ZUZXyroXVtJ3RWCk5+xIH5rKvHYsoBrOouq6UJBMezD8HtWU8LhYYMaEYYbjwxDMv7EjOK9xWUahVVFVVJYAKAATvke25NBin4okZI6mcJr0KvUVJxlRnfB7gVHHnKJoopESZ1lm9JcLglu2cHx4/FS0thExBaNGO4BKA4B3I+wJ3r0lqMjCpgEkAL5J7/vQQ3DLcNBNakkFCyKTv0N1RuPfA/zFSnArppIVL7SL0yD2ddmH9ai+YIvQeO7CBhGNEmAcrGxHWuO+g7ke2a2LdjBOG2MVxjJG+JsbH20uP88e9BOUoDSgUpSgUpSgUpSgVrX3EUiGXZV2J3IHb3J2A+5rZrjHxL40k/EPS0LLDbqPXzIV27lBjcYOCcdzQfOZObJr4pEkc4EgkZsx6k0pkDYH6Pd84+xqMbhLa4uI3LpGulGgBdpU6dhqONlPcKM53xWOFW0LO8crrlmkZW05YdUcIcnKpgAHTua05uIEcLiRUkj9Qyg4QsDhgTnVnoUHYDcEZoPHEObZpMxiP0mQ5IAZMOzqwlcnAWM7dJ2H5qN4lxOb1C+lpJG+pwXfVICQSpKgaOoDSuQdt6keQoQFlmmbEbEZdt1ypGlsd9ie57ZHjNb3E/iLbwufQRpcEnc4jJzvkHcjv2wNwR2oITlmO6e+t3kimOgjUSmlRGGIOdlAUHOST4qZk4Oskt1ayqyuJ9ZdA4Kw4B1N9WuMk7fyk5yc1ESfEq7d2K+l1DADKGIB7DLbkr2BPsK39N3LGg+akaeQ4CKRj0huAW76wxc4/NBA8d4IbPokOcljE2BnHbLLnIOcgg5wQcZrDy3y/PKGmhCH09wrg4bAzgbaSfsSKt13yrakLLDGZJInzJEZWdXQNgk9nH8xx4NWw8z3jRmG2FnbLFA8hKRu2gISgjKtspJGx3oKJbcwIqyWd9HLH3VXgbP8TsSwL6HH5rNwXh3Ebd0ubO3uC/Vl3IKOmdPWmrKkHwSfeqfxmwlWSRpCWPqFerZmO51Bfb9vcV33kS7NpwxBMFjMedcjk+mRnZw/6sjGy0HNrrgiyzpPcQMJUYte2obS7D/5iJdI1R4ySEzgKf3q9tyzJc3Fne2s0E0Ebq49RSGVBsVTSo2xvhhkFRVX+IfxItJoVjgaSadJA6XGPT9Mjvo8kY2x23zVQ4RzpdvNHCJ3jillQOkREQOpgGO2yk+TQdf5Z4/arDKDd+iDdTaQCASNQOQpXIzn/WpYc0Wg/wDGzH+v/pHW5By+kcelZbgICQB6xJx/iO/3zmsZ5OhO5uLxj97t/wDfFBryc22qDIuLl/YLGzHc/wCCsrcwLgHF+ATsTFj8brkUXlm2i/8AEXIwcb3T7E+O9as1na7h7iRmUnZrtzke/wDTfFBtnjW5Gm+JHjSP9q9yXhlxmK+TcD9Kbk/vUe/BuGvuZids7XEn9djWr/YXCWIJYtk46ppdiPsTQTBtPGLzJyNJmj3HY7E9q8yXMSw+h8pdenjT0JqGx7hlJ3B3BrXhsuGArHHHA59tLOe+clvfzvUj/YFpja2Qg+0RIoIvhXO6xyRwTFyJG0RyshBz4SUeGPYEd/tVzBqn8V4DbpA5hs8OCGXTAQ2QykEffarJacRV20dQcKGIZSpwf3770G5SlKBSlKBSlKCr8+8+R8LhV3QyPISEQEDONySTnAH7HevzjzJzJLeXEkzqkbPjUIxpBwMZO+5Pk+a/SvN3IttxJUFwrakzpdG0sAe47EYP7VVz8BLDTjVc5x39Re/vjRQc8l5UnSOK40y3baI2YGUOiFSCVkA+qMr2AbIGc1447w68DtNPP6JcZaNJHaT0yDlQEBUqFzsSNu9dKtPg1HC2YLq7gGNlDqw1ZB1HpA/GK3X+GbkE/wBoXgfqGoaAMN3GkL58/wBKDjHJ/ExmS3dVeKZPTGoEBcnKliASD5BHtjzUDxbgcltKySKUwSAWBAIHkfvXbeK/BqSRUCX822AdaL2znI043GBjOce9RTfAppmYyX0zaW0gtESdI89T/wClByez1II5EaMuzldJAJBGkgnPg57/AGNTEPNIFwXuIskNJn03wdTDGx32FX2L4AAs395fRjo/hgNnf6snYftmtmD/AIe06S922cdemIDP+HJ2/INBReD81JHbSR+pokD64mZCdyoU5OT3xj281u2nE0mj0uYXkWMQRaXYbyNr177khs5zkfarU3/Dyuf/AHx8b/8ASGw8D6++axv/AMPXRlbw+pjbMWBq+5DZx98UFMvXN7LbxJ6kranEYL9RGvucY0kY2wANs1IfGLjgku/llDBLULGBnpPSC23vnYGrVw/4e8VtLdY7RrKKQameVdRlc4OF1OmFGOnAwPeoG6+BfEHcu01vIzklmLvnJBOTldznb/8AVBSLW8VLZ1eHUJCpjYhfrQ9R1AatOk40gjuD4rqvC+VooBHK1taljPGirjWoR1BZQWO+nOSSCckb1VLb4Q8SIeJowFVs51Lg5RsMpz2zgEf7V1WHliYi3DKqlJmdiDnG0YGPsdJoLZNw6JlCtGjKvZSoIH7DtXkcNiAAEUY+2gf7VmmJUEqCx/lyB/rWhc8Qmx0W8hP3eMD/APLeg2xbRjsseP8ACPFfTbR5xpTO/wCkfmlurAbqB+c99z49683ELEggJtnuSO4A8Cg8qyLIFUKCR42wMeft7VtZ8Z/NaM0c3dVh1eCxbv47DtWu1rdE51W679tDN+2+R/pQSYffGrPk/wC23mvkkyrtsOwx2zmtO34cyrp1Rj2CptjOckFsk/msktgzKQXGffQMj3xvQbIkOdwAMe+9aVzIokSXsAGVm2AAyPqzvjP32zXqawY/rbxggAdu3nfff8Vjk4bI+QZek7FDGpBUjGk77jv7d6CUBpWlwfhny8KRBmcKMAt7ZJwPsOwHsK3aBSlKBSlKBSlKAKGlKD5X2lKAawx/U34/0pSgzUpSgUpSgUpSgV8NKUH2hpSgV8819pQBSlKBSlKD4K+0pQKUpQ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dirty="0"/>
          </a:p>
        </p:txBody>
      </p:sp>
      <p:sp>
        <p:nvSpPr>
          <p:cNvPr id="5125" name="AutoShape 4" descr="data:image/jpeg;base64,/9j/4AAQSkZJRgABAQAAAQABAAD/2wCEAAkGBhQRERQUExQTFBQWGBsaGBgYFxwbHRsaHRwYGSAWGx8cHiYhHhwkIBodHy8jJCcpLS4tGB4yNTAqNSYrLCkBCQoKBQUFDQUFDSkYEhgpKSkpKSkpKSkpKSkpKSkpKSkpKSkpKSkpKSkpKSkpKSkpKSkpKSkpKSkpKSkpKSkpKf/AABEIAOEA4QMBIgACEQEDEQH/xAAcAAEAAgMBAQEAAAAAAAAAAAAABQYDBAcCAQj/xABDEAACAQMCBQIFAgMGBAMJAQABAgMABBESIQUGIjFBE1EHFDJhgUJxI1KRFSRyobHRCDNDYkSSwSU0U1RzgrLh8Bb/xAAUAQEAAAAAAAAAAAAAAAAAAAAA/8QAFBEBAAAAAAAAAAAAAAAAAAAAAP/aAAwDAQACEQMRAD8A65SlKBSlKBSlKBSlKBSlKBTFKUClK8SzqoyzAAAnJONh3P7UHulQ1jznZTHTFdQOc4wHGamaBSlKBSlKBSlKBSlKBSlKBSlKBSlKBSlKBSlKBSlKBSlKBSlKBSlDQci+InxaeOWe0twEMZAeQsQzfzLGNJCn/uJ7ZwKph4pCYAih7ufAU65ZHiAYYJjB0N6mf0/TgGorn25Sa8mmCiNnYkxqS2CDjU5PYt3wO2a2OFcMyoeG1u7mEpiVgfSXWoydJXOynqy25xvQaPErmKWVfRNwZwAudCJllIAwkY6QFz5J271c+Suep3MVvPcFnmdgkhYsYiBjSyAfq7BsnAJOPNYLvhXzsCTJDJa20eSbiaXVLJgfpAA1NsVGNhnJ2quQcSjZwxh0ejhUYqHCR/SBOgxqzrzqG/tQd6+H3MD3NsBLj1Yxpcg5ydTjzvnC/wCYq0VTeSuKappo3hZJl0iUhdSDCjQFlGzIVJIDdS5Iq5UERzZxj5W0klH1bKgHcuxCgD775/FSNkGEahiSwABJ7kjbP571T/idLqWztxq1TXUZGBn/AJZ1Ef5/5VdgaBSlKBSlKBSlKBSlKBSlKBSlKBSlKBSlKBSlKBSlKBSlKDlXG+T7lmnuyTLdwuWSNlX05IA2QmFALH7HyNqpvBr+WcrLKqbyFUg+XPpKHGC/UPTUD6iNJJxX6G0+aoXE/hw7O7CZ5IRJ6sdsHaMa8Y3k6ioG+AoFBK8E5YIeOe4lEzxriJUURwxqRjojHnG2T+MVUOb/AIW7tNGnzckjuX1lg+XGxBQgHQcYBH71YeA8wmzsEe9leQjPSELOgyQFcrnYfztpq4W9wsiK6EMrAEEeRQcv5MWNZJlu4DBNZiPaPUgcAHEhVGAkY7k7GuoWN/HMgeNg6nsRVO+JHoNC6umuVIzIrK4jkTGQug9zkkjSO4zXGuW/iDccPLiF29PIPoyb7nGps+D09vY0HYOc73/2rw2PB6PUkz43BTc/barzboQihjlgACfc43Nc6u+bIproygBhDYGSTGf1tG3SO/SM5roVjfxzxrJE6vGwyrKcgigz0pSgUpSgUpSgUpSgUpSgUpSgUpSgUpSgUpSgUpSgUpSgUNCa5h8RPiBEWNnDIc9pGU4DZ6fTVxnBUkMxHhSPNB5+KXO2iCeC20qSFWSTbJEgJAQfqDAFS/YZxWDkuzvrIWYiWSa3mC+ur94mI3wT3Xtg+Nx5rmC8Vb1vXZdcSyojR7svpr1CPc7r0kgEeK7LyxzpbIzpqnw7gpmGT9XZVIGMeKCU544A8npXEDypcQ5CCNEYvqwAra9sD38ZNa3LHCXEIuOJw25u8lQwRS5XcBTjYscnt4NWJ+MMSwWGUEA416VBPt9WR/StCCKWeZJPVUxqf0jCqRgFRn6idwSe2KCGsOChrziKJiPX8ugKqupF0jUoPbGFH5NWO1sPlAgRljgDNqU7jDHIIPhixOfFVfkHDyTygH+8XcpDZyGSHYMPsSxH4q4cNvRcwlio0lpEwd8hXZM/nTmgkqVH8HuCQ8bZ1RMVOfK91b8qR+c1IUClKUClKUClKUClKUClKUClKUClK8vIFGSQB7mg9UqFj5qilYpbsJm33B6MjGevse4G2e9SMaN3diP2wBv/AP2KDZpUTwzmW2uGdI5gXjcoyk4YMMjGD37Ht7Vr8f4XMYXMFzMki9Q3Ug4G6kEecHf3oJ7NM1w3jXN19b4c3VxPbTJ6lvJHoj1AfVHLgbMOxxuCNqkOHrezQ+qOKL8uEVpU1mQqmkF1J0hj5HT2O1BcLjnm2u5ZLOIu4CMZpBlUSMAhiG9z9Ix5rhfL9xondtIVbdJ2B0EkagUUHcHuRg+Kvslvb2XDJLm3ZJ/mnWJmSIoixqcGPSTkBsEMT3Jqocvxt8vxWUsqq0Xp7FSCSwbSPthfFAs+CR/3YSHQ8vzMRYgnDrgR5AOTnVj89jXRvhmsd2kyOD0emyqs03SMEGI5YfSy5xjbVVPuCZLJ5FZpJbe4LggAj0pAv1AbLmQL5zjtWHl/mUWd/EsifLHLQ3GDuFZldTljsMj6vAJoO1TWURlEXpKcjctjJC4JOT1HGw/NbPEb4RlIkA1MGJAx0xhWJfHgZwB+9cuX4hsvE7HUzRwlGWRpd1bW7DWjY6k6Eww2q5c38wQWqzY0mVosSPv0qQxTJHgnIAoKjw3mmOxsbSbSGklFyY0HTjWQuAd8nUo/rV55GKQ28dpqzPFErzKe6tLlzn2OSdqofytqh4eb12c29uhVFXKtJIWkUNjfyoGO5FWvkqH5WOWe9Kpd3khkZO7gZwseBk7d/tmgs11/CnSTYCQiJ9tyT9BH5yP2xUpVf4xdxzK8J1JLkGIOCmp16lMbHYnNSnCeKpcR60z3Ksp2ZHHdGHhgaDcpSlApSlApSlApSlApSlApSlAqs82cEjKtcGMzzABIkdmKKzkLqCg4Xvu/cAZqwXV7HENUjogzjLsFGfbJIqPl5ts1GTdWwH/1U/3oOX8sW0fCsh45hetK8Iwz4PqY0sAcqyAj6u/Ymur2Fm3ook2GYAZ3JJI8k+Tnf2qmc584wepZPBeWpEc4dx6inKnoOAM74YnJI7Va05vsiQBd2xJzj+Knjv5oMXGuTba6YSMhSZTlZoiUkBxgHUu5x7HIqCueA8WgQiC9juQCMLPGFcr5BcbHb3FWCTnKyXP96gJBUYEiscscKMKT3qZoOK8I4a04veFTK1vKjPJbEOW0iT/p5H1RkYz9jWlyZek20kFwSYyflZIgqqYGbZJgfCs2zZ3Lb1aPihZva3dtxGLSPSz6iltOsLuR9yQcAfaoHn60jkU8RgX1ba4iC3AGMq4xocgEFdwATvuOxoKffwfKQSq4ZJsiIIMAaoyCzNjZhsNx1au5xU/aWOnlydiSSWVxu22p1XsTj8gb1WecMIsQQkrMiykjJUnGjpLDUT4J2H2q2cdvIxwu4jZ8v6dtEMNqGpMEKCVBIK5Y9sEYoKnynzMYi0boZIHUiVF2bBRl9VcfqUEk574FZOauH+pcuxcuQiFpR1KVAALscDDBcbDPbFR/K14YJJWWIySekyquknBOMk4I205H5rZtbWe7YQzSSsFB0rqJAY4CLljpAOT38KRQbCW11PCbaOOe5jgcGKXS4ManchUJ7McHB7Y271p3t3diERypJpcvlnVgzacHB1d9Pj/Ea6zxfgt5bwKyFtIXfQPVC49MaXL5dY8BupASPwKx3nLDcRhjeRDPEWJU2t2GCgjGQJYwxxj6S4/FBW+P8Wmi4gvoRtK0FrAcDYKoiUs7f92G2bxmtnhnNypBqjSGxEmdKwgy3Ui+/qPlYx7O3scDasPHeF2vzby3fzba4/T9P5V4yHRFRCjByrN0j3G9WT4ffDQ6VuL4ZmJRlXOAEVQqxyJp09sbUGxac2Wxt1guUkaNwGSSeb1Vl85WYbLID+kgbjANbnFrubh6G8tv7xAzgTRHZ9zp16hsXB2JO585qeueS7ZoZIljEaSABgvY4OckHIyPeuc8St0j1cGeSaCMTSSRtGmvVGw9SOI+WYMc4HfFB0HhPM3qhmQmTAy0LLpnj9wR2YD7f1qwWl2sqB0OVP4/BB7GuPNwu4yPlpYLqaH/AJTpKYrhG8q0UpwVYbFa6Xy3cMS+tXjaQLL6bkEqXHWuR4DCgnKUpQKUpQKUpQKUpQKUpQQ/MFmkvpeoquqsXKsoI2By2D5AzW6nDIcDEUWPH8Nf9qwyKGcb5DOVP4Rhj7d6ycHkBiUZOV6TnuCNsH70HyXgcDFSYYuk6h/DXvgj2+9ZRwyL/wCFF/5F/wBq2aUFa5p5Zt5lhDRRgrKGBCAN0gtsQB3xU/ZXHqRo/wDMoP8AUZrQ4zLoV3OohPTbAz/P4/r/AJVn4W7fxEYAaJGAx5B6wf3w1BDfEiwaXh8pQ6XjxKrYzgoc53B8VzjkzjKGxWOQoY4pWtrnqwPQnJCz5x+l67ZIuQR71+cHtWtLq5tDlxJrh2AUFg2uMvq7gDBBGKCAt7Uao1c6tLsQm4Pprk41eM4yMDzmtvmzi8kioCxKuSxOw1FekH/7RtXo8Rj+amuGdsSMVGCdQV9ncjyNORjsc19fhHzKy3AAVFYhCEAMkjdQj0juAoOT2FBg5fgCw3U2T0IE6lyGZ/0owP15AI+wJ8V174e8nCGyMt0oklmYSaDjfCkJt74J2+9V/hSRCSNrkMHSQenaQFQhaJdpZm2UEZJG/YHbvVwsry9vAXwIeo4ETxMRH7q7aupu+QAMA0F1gHSu2Nht3x9q5zwrnOHhfzFtcgr6UzMNKZykh1qenbIyc53xirXZ/MoMG3zjt/ess3+IkVF8c5eidLq4ngKvJGAUWUHWyg6TgDSZB2BIJ3I80GKb4t2G38QMuMhiOkY8YO+v7AVq3vxrslQtH6kx8hUYBQe2SR3Nc6+FlkH4lokEbLplYqVz+lRoG2AcHsO2DXXPW9F2jjtELsoUuFGlgiDSh/USFP4zQUnjnxnVoy1skrZIGH0qg9xgHU2e34qtJxVri6mhvH/5q5t3yY/RlVejH8p/QRn81duMcrR3qorWcsLI2Q9uyJgfcONhnfaqZzZyBcgks0JBVmQtIPUIiXU+vSMFsbH70EpwDiDW0axcSiWa3kdPQuARlGZ8NmUdQZBlsdxj2rsNjZmP0w0hkIUrrbGpt8jOO+3tXBuUePxyp8ldgtBIxAJPffAZT2V08EdxtXXOARyRWaGaQzmCU6ZAclos6QzA7ghCcj7UFtpRTmlApSlApSlApSlApSlBVrzlGZiSl03/ADNah1J0k9x0MhIqY4FwpreEI0rzNkszvjJJ38eB2Hf96kaUClKUFQ45yG08zSJcOFfGqGVpXj2xugSRCvb3NSvK3Lhs43VppJ3kcuzOSd8ABVySQoA8k1NVUeduf47JHSL+LcgDpUEiMMcB5CPpH27nagmeP8zQWSBp3C5+le7MfsP/AF7VxHmWP52Zr2ZWSGaMOIY2HqNocwAFmHuNWysB5A7164hDKy3rXryyFSzJKTpVsYHpDIwvuANz2xUNccGWEyLkySBYjbIGcHE2+kBgCcZ8eftQWeJLa0hOVcKracOAX1suGjeQr9KrtpAA848155Utb29uWufR0qMaJH1Rw4XqB046g2BnGAc1K8J5UkWM3FwqGYyEwxPIhRj/AClmbDHxq8irBwDlP5hvUuCZIzsYZEK6T3K6Q+AVO2exHig0uV+BRqzAXUVzmQtMsduWWRj+ltbMgK9lYAHG1Xyy4NFEOlEB9wiIf26ANvFbUUKoMKFUeygD/SsuaBXLvitzGylRDuICTLhyp3GNG2CGGQfuO3muoGuM/EHhEFzfTpGwjuzpILOERlC7k5+p98DH37YoNL4e3Ifi6lFEalXbcsMn0oiQBkdX6skb5Pfar/xjhHzUkoST05oZVlgOvTlii5BHcq2MfaqF8NeBvBxUrIQTGHXX9WW0RkJv7A4DeQNq6YspN5cIEEmNJxjBUaF3Dfc+KCUW+VRGZmSN5BkI8ijqxkoDtqxVY43y4Ibe5uJG9Wd1YMxGFVWb6UA7DGx9/NeuZeFmViWg9VWQBVKu2cbhG0glSHJbOwI81k5pVl4Y4f6gI4yR2ypAYjP6SaDl/wAZeWbezuoGiTSkylnjU4AIIBK9wuc+2K2+TPiAI49EzxmKQ+huW9dFZSA5x0ui9i2NX2re/wCIRDqszjbTIM/fK7VAcC5cd2ng0s8kUR06NII3ADkDJ2z470HeuCX4kj0kgvHhXx2zjZh7qRuDUjUHy5wt41QyLpKRiMdtTKMYLBSVz37e9TlApSlApSlApSlApSlApSlApSonmDmCO1Qaj1vkIAMnt9WP5RtmgiOdubvl19KLeRs6nG4jA3Pbu5HZfvmuccLgjlk1rHGI2VtTOC7M2chiZO3tt/LWfg9r69zGSQnqFTKY5TiR9TYuQdJCHPTo2rrH9gwhMaFIGSdQBz3O/jvQcX5uYQW8cfTmVyHVjnKbMJV898gNW5y7y5dSym5NuFllU6PUzoiTVp+kHLtjbD/vWjzzxGVuIWsZMa/LGMjSNIyza85wVHgDx9q67yfxSO5jaZSdRYh0OQ8beUbPnP2oHDuV0wPWjRiDkButhj3c7n9h27VOxxBdgMCvWa+0A1EcYuntgZVBeHvIoGWQeZEHkDuV9htW/eXJjXVpLAHqx3A9wPP7VV+Y/iZa2UqRy62V11F0AYDPZSM5337dqCMh+LSNqIh1RZYLIGwCFIBZ8/SuCN/xXKuZeYEkf1Y8Fw5MZzkomW/hEDpCncgdx381u/EyzWKX1YP4cdz/ANPqBPY75OAm4IxsTn2qMvOR8QwusqrK6AtFKcFiWIzEQCGHjc/pJoL7ydN6nGUdHyklsJMDGM6EB2O+2MZ77Vc7ji4gu7sk4wkZUYwpOMdTYO+4wP3qnfCnhZEstxJE2AggSRQ51suQ+jG2kYUZI3xt5roNzy0JJWlEk8fqKodQ2M6B0ntkEfvQSFojaE1Seo2OptIXO3cbbCqZx3jzvaXltM2LiBlJOkDXEzjRIo+42I96njy6p2N5c59xPj+gOf8AOtC/+HEFwMST3EhyDqMiFgR2GrTnH27UHrnLkJOJy2/quyxxBiQo6mJx2PgVL8scqR2KyaOp5W1O2MZ8AY8ACtpbsC4RMjeInuDnDAVI0ClKUClKUClKUClKUClKUClKUCuNfErjOqa5ZdKyQBETUww6Dd9IOAc6sELk9Ndlri/xU4N6LylwTFMTJEcsAkhAVohjYajht/Y0GPh9rcqsV3aoki6kKqrkAnSofJcDUm+kbdODv5qz3/PcjTLErizlPSYbtCFf7wzx5UDwCduxrnnLPFJIHUwvG8OQHR8kDSqgyuvcLnKjGxKir5//AKK2mVUmCMr6iUnH8NgGOl98iMntvuMYoOd8ftpHu+qDRPOxEaiUOCFUKgQqd5NQJBO2/apnhvN6W0scrNPE0hxJKyltMinEizDs4YdWF3XORW7z7yhKbQtbrJNHEdaq7sZLdSASqAHEkZG+e4xtVKjAubbSSmVQaVVGVQwGNXT9Up+klhue1B3vhvN6vCkskZVGGfUjPrRgg4wWTcH9xU5a3sco1Rujj3VgR/lX5d4XPcWTrJHJPbIxAL6WwCBqKso2bfwR23rpXLXMs08TSz2kdxJrUSLBH6c6grrjk7hXUgeMGg6bxrhzzR6Y5pIGDZ1IQCcZGkkg7fivzxz/AMyvIflvXjuEjbLSiJUZpN8jI3ZRjGcDNdU5v4pPNBIzmSxs1Qk7gXEucDTpP/LTfzucVxnjnDJYo/UlgMKyaViBQKGQb5x/NsCT/wB1BgtOMOY0jkuW0dShCuvQDpGerbSfZTkaTtU3c80qil2KXcxSWEs2oaIiECMNgoIwcad/eqrcRARIcYOo/uQcYz/Q1ucvpHLMBOGMaxvsgAJwrEZPYYJ+o+wFBe+Dcc+Xt444+I8Oi6VOBFOWBxkhiBjJJ3x5rXm4q7HP9vr+wjnAH2HR2q8cLFzHBEIuG2JzFGNb3CB36V6jhO5796nLW44m+rVbWEQHvI7Z/wDKBQczs+IK3/N46xHtFbSMf6lBWxPbRE6/7W4gzAgdNnJnPgeBmuqwLe46xYr7aVlP+1RHMF3xG3jEnrWhCuisBC24ZgucliBgGg51a+l62Gn43IznskAjLaj4OokAn2Fdc5L4O1vbKHMxlbeT1ZNbau3cEgDHgVtoT8ymWwfTYYx3AYb58VJ0ClKUClKUClKUClKUClKUClKUCtXifC47mJopkDxuMFSP8/sfY1tUoPz1zRw2Tg94sCurW8mllUqoLAEgLIQAWCkb5O4xU9wv0AHBW31sxDOCNMmH1SwaSWVANXSdJB8EVp/GaaO6u2VHDG1g1OAGJyW3XIBAwCpJOwziq3y1xGJvSinJMkSZifY4JJYQJoznVqzluxBG1Be7qKfhb+rZ6p7UMWaHc9JYrhMDKqoGACxGRnbNVbmOMR3sd5Yg/KXBUlInMZEg3aF9O8b6twO2TtV9s7poPRM0jtDcRCN5H6fTYD6CQPPftj71rcwcslQ1xAjT6lVbuADPrR46ZEAAIkHcMN870FKnuLd8F0aEnqm1hgDvjKhpMyfy5Hf7Vu8FmHD1MsbIyalYpthwTpdTsdJQHIfV9gK0LzmIWWLe4gjvbfQPQZ2GoRMdYU4yVONvBHtXrh/EOFKnqoozEW0wSliZc9SggHSdJ2yT+DQW/hNvLxiQ3Fz/AAuHROGjDfVIF30sTs0WdySMnsKpPxI44t6IJVBRWabHWxjIQgK4X9LkbHbyKmeJ8VveIrG2lVQuEW0dSFyylhIdODoCgtvgLgEZqC49wpGnuZGZPSQempKtGWk05bTpBUlSNJI261NBWLqyItIpdgGdlA3ySvdyT++MD2rc5Ls2eVtJIzhTpPVhjk9IB1DCkHII3GxqOup9UMEalDgudKhtQJI+rOxJ8afzXX/hLyyY2EjRRH0sgPhtRkkC50uvSUVQF09wS1BcrHj8jPp9HSiR6yWZgzKBtoVYwDvgY2P2r7/a1wVtj8t/FuCdQy5WIAZBf9+3it+748UkmQRSN6MZkyDuwxnCDz2I/Faq8xSPEJFhZgYVlHUx+okAdI3IAywG/sKD7wjitzKIy8QT1I3Y9DdLqxGhst5G4PmorisV3NbXKXUUUahEdWiOclWy2cnwBnHj3NS9nzDJMI/SWNi8bNqzJoLKSpQdOR2z1YO9ZIZnurF/Uj0SPGwZAGGCQenLAEn9qDbmkC3UOQetHVfbIwxz+KlKrUlzmGzuCT0umc7Z9UemSf2zVloFKUoFKUoFKUoFKUoFKUoFKwXl8kKl5HVFHck4Aqocw/FuztcqC8kmAQoRlBBONmZfzkAigu1VPnnnhbKNlj67gqWCgFvTX6fVcDsuogD3JrnPEfiXfXfTbyGMOQpWKBj6YJ+r1GOScAnIA7eKgeE8ozvKTIdJYMXZ5MOw1DcoQct+vST+dhQQ8fDmkF40hZplj9STpJIbX1AnOANxk799qjkkeCSFo3wdKsjhcFc52wfvkfer1wXg0MN3NCkyztNDKjdC6M7dQYlsZ2/PvtVXWyd7KWIsga3cuQVw2M6ChbAOQRkKf5vBoOk8h83KyCCYDKARupAxqJIPT3x4yO5zVsuuXjcQSQxf3bU2rp1AH+XVg+QO1fnXhXGJLdwynYMpIwM9JzgEg6fP7+c11nkT4lIq+jcakViWTSA2FO41MCMD/PxQSl1wWG8hktbiBIJoADKsChuk9p4dvHYr7ZFcZ4zwA2s8kEjDbqjcA4kU/Sy/9pG+ftXfOM8J+YeGWK4eON1ZGnibDBvqQtsBpzsc1U+e+UZTCWldrtFBYOFBngY9lZVOXhY7HGNOc0Gl8NrVIUmu5MaodaQhMsSzoesn9Q8Lntk155vjWx4dDADJ6srO5xJq1OylHzj6WJdSVGx01D8j8zsPXT10QEAqJ8EHSNjqxu+2kA42zX2/Mk97YO4dIp7kPFESpCgvGGbC/wAx37DYUE7Jy61zxP0VA/uyQxxpgqI+hWeYEbEqfDdyw9q6jBcwWn8EJIgjQtq0Eggbs4Pk5bJPua0uSSsnzdwAMzXUvsSFTEYUnz9JOPGanHtkZw+BrUackfpODgf0BoNOPmW3ZUZXyroXVtJ3RWCk5+xIH5rKvHYsoBrOouq6UJBMezD8HtWU8LhYYMaEYYbjwxDMv7EjOK9xWUahVVFVVJYAKAATvke25NBin4okZI6mcJr0KvUVJxlRnfB7gVHHnKJoopESZ1lm9JcLglu2cHx4/FS0thExBaNGO4BKA4B3I+wJ3r0lqMjCpgEkAL5J7/vQQ3DLcNBNakkFCyKTv0N1RuPfA/zFSnArppIVL7SL0yD2ddmH9ai+YIvQeO7CBhGNEmAcrGxHWuO+g7ke2a2LdjBOG2MVxjJG+JsbH20uP88e9BOUoDSgUpSgUpSgUpSgVrX3EUiGXZV2J3IHb3J2A+5rZrjHxL40k/EPS0LLDbqPXzIV27lBjcYOCcdzQfOZObJr4pEkc4EgkZsx6k0pkDYH6Pd84+xqMbhLa4uI3LpGulGgBdpU6dhqONlPcKM53xWOFW0LO8crrlmkZW05YdUcIcnKpgAHTua05uIEcLiRUkj9Qyg4QsDhgTnVnoUHYDcEZoPHEObZpMxiP0mQ5IAZMOzqwlcnAWM7dJ2H5qN4lxOb1C+lpJG+pwXfVICQSpKgaOoDSuQdt6keQoQFlmmbEbEZdt1ypGlsd9ie57ZHjNb3E/iLbwufQRpcEnc4jJzvkHcjv2wNwR2oITlmO6e+t3kimOgjUSmlRGGIOdlAUHOST4qZk4Oskt1ayqyuJ9ZdA4Kw4B1N9WuMk7fyk5yc1ESfEq7d2K+l1DADKGIB7DLbkr2BPsK39N3LGg+akaeQ4CKRj0huAW76wxc4/NBA8d4IbPokOcljE2BnHbLLnIOcgg5wQcZrDy3y/PKGmhCH09wrg4bAzgbaSfsSKt13yrakLLDGZJInzJEZWdXQNgk9nH8xx4NWw8z3jRmG2FnbLFA8hKRu2gISgjKtspJGx3oKJbcwIqyWd9HLH3VXgbP8TsSwL6HH5rNwXh3Ebd0ubO3uC/Vl3IKOmdPWmrKkHwSfeqfxmwlWSRpCWPqFerZmO51Bfb9vcV33kS7NpwxBMFjMedcjk+mRnZw/6sjGy0HNrrgiyzpPcQMJUYte2obS7D/5iJdI1R4ySEzgKf3q9tyzJc3Fne2s0E0Ebq49RSGVBsVTSo2xvhhkFRVX+IfxItJoVjgaSadJA6XGPT9Mjvo8kY2x23zVQ4RzpdvNHCJ3jillQOkREQOpgGO2yk+TQdf5Z4/arDKDd+iDdTaQCASNQOQpXIzn/WpYc0Wg/wDGzH+v/pHW5By+kcelZbgICQB6xJx/iO/3zmsZ5OhO5uLxj97t/wDfFBryc22qDIuLl/YLGzHc/wCCsrcwLgHF+ATsTFj8brkUXlm2i/8AEXIwcb3T7E+O9as1na7h7iRmUnZrtzke/wDTfFBtnjW5Gm+JHjSP9q9yXhlxmK+TcD9Kbk/vUe/BuGvuZids7XEn9djWr/YXCWIJYtk46ppdiPsTQTBtPGLzJyNJmj3HY7E9q8yXMSw+h8pdenjT0JqGx7hlJ3B3BrXhsuGArHHHA59tLOe+clvfzvUj/YFpja2Qg+0RIoIvhXO6xyRwTFyJG0RyshBz4SUeGPYEd/tVzBqn8V4DbpA5hs8OCGXTAQ2QykEffarJacRV20dQcKGIZSpwf3770G5SlKBSlKBSlKCr8+8+R8LhV3QyPISEQEDONySTnAH7HevzjzJzJLeXEkzqkbPjUIxpBwMZO+5Pk+a/SvN3IttxJUFwrakzpdG0sAe47EYP7VVz8BLDTjVc5x39Re/vjRQc8l5UnSOK40y3baI2YGUOiFSCVkA+qMr2AbIGc1447w68DtNPP6JcZaNJHaT0yDlQEBUqFzsSNu9dKtPg1HC2YLq7gGNlDqw1ZB1HpA/GK3X+GbkE/wBoXgfqGoaAMN3GkL58/wBKDjHJ/ExmS3dVeKZPTGoEBcnKliASD5BHtjzUDxbgcltKySKUwSAWBAIHkfvXbeK/BqSRUCX822AdaL2znI043GBjOce9RTfAppmYyX0zaW0gtESdI89T/wClByez1II5EaMuzldJAJBGkgnPg57/AGNTEPNIFwXuIskNJn03wdTDGx32FX2L4AAs395fRjo/hgNnf6snYftmtmD/AIe06S922cdemIDP+HJ2/INBReD81JHbSR+pokD64mZCdyoU5OT3xj281u2nE0mj0uYXkWMQRaXYbyNr177khs5zkfarU3/Dyuf/AHx8b/8ASGw8D6++axv/AMPXRlbw+pjbMWBq+5DZx98UFMvXN7LbxJ6kranEYL9RGvucY0kY2wANs1IfGLjgku/llDBLULGBnpPSC23vnYGrVw/4e8VtLdY7RrKKQameVdRlc4OF1OmFGOnAwPeoG6+BfEHcu01vIzklmLvnJBOTldznb/8AVBSLW8VLZ1eHUJCpjYhfrQ9R1AatOk40gjuD4rqvC+VooBHK1taljPGirjWoR1BZQWO+nOSSCckb1VLb4Q8SIeJowFVs51Lg5RsMpz2zgEf7V1WHliYi3DKqlJmdiDnG0YGPsdJoLZNw6JlCtGjKvZSoIH7DtXkcNiAAEUY+2gf7VmmJUEqCx/lyB/rWhc8Qmx0W8hP3eMD/APLeg2xbRjsseP8ACPFfTbR5xpTO/wCkfmlurAbqB+c99z49683ELEggJtnuSO4A8Cg8qyLIFUKCR42wMeft7VtZ8Z/NaM0c3dVh1eCxbv47DtWu1rdE51W679tDN+2+R/pQSYffGrPk/wC23mvkkyrtsOwx2zmtO34cyrp1Rj2CptjOckFsk/msktgzKQXGffQMj3xvQbIkOdwAMe+9aVzIokSXsAGVm2AAyPqzvjP32zXqawY/rbxggAdu3nfff8Vjk4bI+QZek7FDGpBUjGk77jv7d6CUBpWlwfhny8KRBmcKMAt7ZJwPsOwHsK3aBSlKBSlKBSlKAKGlKD5X2lKAawx/U34/0pSgzUpSgUpSgUpSgV8NKUH2hpSgV8819pQBSlKBSlKD4K+0pQKUpQf/2Q=="/>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s-PE" dirty="0"/>
          </a:p>
        </p:txBody>
      </p:sp>
      <p:sp>
        <p:nvSpPr>
          <p:cNvPr id="5126" name="50 CuadroTexto"/>
          <p:cNvSpPr txBox="1">
            <a:spLocks noChangeArrowheads="1"/>
          </p:cNvSpPr>
          <p:nvPr/>
        </p:nvSpPr>
        <p:spPr bwMode="auto">
          <a:xfrm>
            <a:off x="142875" y="6286500"/>
            <a:ext cx="8858250" cy="708025"/>
          </a:xfrm>
          <a:prstGeom prst="rect">
            <a:avLst/>
          </a:prstGeom>
          <a:noFill/>
          <a:ln w="9525">
            <a:noFill/>
            <a:miter lim="800000"/>
            <a:headEnd/>
            <a:tailEnd/>
          </a:ln>
        </p:spPr>
        <p:txBody>
          <a:bodyPr>
            <a:spAutoFit/>
          </a:bodyPr>
          <a:lstStyle/>
          <a:p>
            <a:r>
              <a:rPr lang="en-US" sz="800" dirty="0"/>
              <a:t>Notas:</a:t>
            </a:r>
          </a:p>
          <a:p>
            <a:r>
              <a:rPr lang="en-US" sz="800" dirty="0"/>
              <a:t>(*) El Monto Controvertido se ha determinado a partir de la información consignada en los laudos arbitrales remitidos al OSCE durante el año 2011.</a:t>
            </a:r>
          </a:p>
          <a:p>
            <a:endParaRPr lang="en-US" sz="800" dirty="0"/>
          </a:p>
          <a:p>
            <a:endParaRPr lang="en-US" sz="800" dirty="0"/>
          </a:p>
          <a:p>
            <a:endParaRPr lang="es-PE" sz="800" dirty="0"/>
          </a:p>
        </p:txBody>
      </p:sp>
      <p:sp>
        <p:nvSpPr>
          <p:cNvPr id="49" name="48 Rectángulo"/>
          <p:cNvSpPr/>
          <p:nvPr/>
        </p:nvSpPr>
        <p:spPr>
          <a:xfrm>
            <a:off x="214313" y="5162550"/>
            <a:ext cx="1581150" cy="338138"/>
          </a:xfrm>
          <a:prstGeom prst="rect">
            <a:avLst/>
          </a:prstGeom>
        </p:spPr>
        <p:txBody>
          <a:bodyPr>
            <a:spAutoFit/>
          </a:bodyPr>
          <a:lstStyle/>
          <a:p>
            <a:pPr algn="ctr" defTabSz="761970" fontAlgn="auto">
              <a:spcBef>
                <a:spcPts val="0"/>
              </a:spcBef>
              <a:spcAft>
                <a:spcPts val="0"/>
              </a:spcAft>
              <a:defRPr/>
            </a:pPr>
            <a:r>
              <a:rPr lang="en-US" sz="1600" b="1" dirty="0">
                <a:solidFill>
                  <a:schemeClr val="accent6">
                    <a:lumMod val="75000"/>
                  </a:schemeClr>
                </a:solidFill>
                <a:effectLst>
                  <a:outerShdw blurRad="38100" dist="38100" dir="2700000" algn="tl">
                    <a:srgbClr val="000000">
                      <a:alpha val="43137"/>
                    </a:srgbClr>
                  </a:outerShdw>
                </a:effectLst>
                <a:latin typeface="Lucida Sans Unicode" pitchFamily="34" charset="0"/>
                <a:cs typeface="Lucida Sans Unicode" pitchFamily="34" charset="0"/>
              </a:rPr>
              <a:t>Poder Judicial</a:t>
            </a:r>
            <a:endParaRPr lang="es-PE" sz="1600" dirty="0">
              <a:solidFill>
                <a:schemeClr val="accent6">
                  <a:lumMod val="75000"/>
                </a:schemeClr>
              </a:solidFill>
              <a:effectLst>
                <a:outerShdw blurRad="38100" dist="38100" dir="2700000" algn="tl">
                  <a:srgbClr val="000000">
                    <a:alpha val="43137"/>
                  </a:srgbClr>
                </a:outerShdw>
              </a:effectLst>
              <a:latin typeface="+mn-lt"/>
              <a:cs typeface="+mn-cs"/>
            </a:endParaRPr>
          </a:p>
        </p:txBody>
      </p:sp>
      <p:sp>
        <p:nvSpPr>
          <p:cNvPr id="5128" name="53 Rectángulo"/>
          <p:cNvSpPr>
            <a:spLocks noChangeArrowheads="1"/>
          </p:cNvSpPr>
          <p:nvPr/>
        </p:nvSpPr>
        <p:spPr bwMode="auto">
          <a:xfrm>
            <a:off x="2428875" y="5429250"/>
            <a:ext cx="1571625" cy="276225"/>
          </a:xfrm>
          <a:prstGeom prst="rect">
            <a:avLst/>
          </a:prstGeom>
          <a:noFill/>
          <a:ln w="9525">
            <a:noFill/>
            <a:miter lim="800000"/>
            <a:headEnd/>
            <a:tailEnd/>
          </a:ln>
        </p:spPr>
        <p:txBody>
          <a:bodyPr>
            <a:spAutoFit/>
          </a:bodyPr>
          <a:lstStyle/>
          <a:p>
            <a:pPr algn="ct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ucida Sans Unicode" pitchFamily="34" charset="0"/>
              </a:rPr>
              <a:t>Ley Nº 26850</a:t>
            </a:r>
            <a:endParaRPr lang="es-PE"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129" name="AutoShape 8" descr="data:image/jpeg;base64,/9j/4AAQSkZJRgABAQAAAQABAAD/2wCEAAkGBhIQEA8QDxIQFBUWDxAQFhASFRAWEBQYFBUVFBUWFRgYJyYeFxwvGhUXHzssIyc1LC0yGR8xQTA2NSYrLDUBCQoKDgwMGA8PFCwcHiQqNjU1NCopKSksNS01KSksKSwsLCkpLCktKSkpKTItLCwsLCw1KSkpLCopKSwpKSkpKf/AABEIAE8AeAMBIgACEQEDEQH/xAAcAAABBAMBAAAAAAAAAAAAAAABAAIFBgMEBwj/xAA7EAACAgEDAgMFAwkJAQAAAAABAgMRAAQSIQUxE0FhBgciUXEykaEUIzNCUoGCsvAkNENTYnKisdEI/8QAGQEBAQEBAQEAAAAAAAAAAAAAAAMBBAIF/8QAIBEBAAICAQQDAAAAAAAAAAAAAAECAxESFCEiYQQxQf/aAAwDAQACEQMRAD8A6diwXizWHYsGHAOLBizA7FgvCM0HFixYBw4MV4BxYyeZY0aSRlRFFl3IVB9SeMofXvfTodOWTTrJq2A7xlUgu+3iNZP8KnA6AMWcH6x78ddMrpBHBpwysu5N7SqDxauezV51gwLVpPflo2UGXT6uM8WE8GVF+fNqSP4ctXSvbrp+q/Q6uG+fglPhPx3NSVnmgHEecD1pCQ674yHX9pCGX71sYc8n6WdonWSJmjdeQ8bMrj6FaIy1dG95PU45IE/KpZF8aMGOTw3LgsAVLsC3I474HobCBfbMHW5GgXcgViZdgD3XZjfBF/ZyodV1U7RSPIxelZvCXhCByRQq/wB+Svlik6Wpim8bXa+CbFDubFD6nyxRsG5Ugj5qQR+Gcu9l9MmpJmcbuEkVONgFcUP675boHhlo0vHZqH075LqPS/Szre1jlkCAs7KoAss5VVAHcktQGaPWuvw6OIzajxdgFl44pZFHFgkqCFHqeO3ORMmgjZgXVWo8MRZH0JyxdCRHgeB1DIhMJRgCrIyhgpB8qav3ZWmTlOkMmLhG3Mtf7+oR/dtHK/H2p5Eio/7ED2P4hlX6p76+oy2IvA044/RIGfj/AFSX/wBZA+3Xswena/UaXnYCJIie5iflL5PI5XnvtvzyBOVRb3WevanWuH1c0kxF7fENqt1e1eFW6HYeWaF4Di/r0wBhxYsBuHHQws7KicsxoD5nyA+ZPb1JGZ9VowrOEkDqFBEhVo93AsBW5vdYr0wNcZOew+iM/U+nxqAb1kDEHttjYSP/AMUOQZQjuD3AvirIurHpl79y+gD9TErKxEGnlkDC6DN+bW69GbA7f7Uz8wpXcySH5Ctqj+ZvuyIUCxflWaPtV1oJqI1n4EqN4VK5NRlQ28V8J3Pf781H6pRUbt26yoW2ZgO9Ac5w5Z85l9HDHhGmp0TRCJ5FjSRNrtGLDBaViFIJ4IK0eMk5NPu2vS/UWGFed/8AuYRrS3HeuaPcV6d/nmRdQFILEAMaAPa/lzkd7X3KS0+ooVIOP2l5r6jyyS9mNSv5VqUDXel0z0Kr4ZNQpP1IZfuyrx6edGVYpFljY7Ss5CyJZNbXUU48qYX65LezPRptLq+oamRQwk0+mSNYm3M2wSM4ANUb2ivO86MFZ57c2e0cNKR/9DaatRoJQPtQTIxFfquu3+as5Kcu3vG95EXU3VI4ZVVU2hpSocHduPwrY7geeUkny/D5/QeedjgDFk50j2F6hq68DSTlT/iOvhxVdfbegfoLOXjpfuGlNHV6uOPvaQIZD6fE20fhgcrvFnoXo/uk6ZpjuMT6hrsNqmDqOKICKFSvPkE+uLAoet9xWoA/MavTyc/ZkWSPj1PxZV+p+7fqcBO/RyyDc3xwDxga/WPh2QPP4gDznoi8IOYPKkyMhqRHU96cMD8uxrOwe4rpbLDrNWwoSPFBGTdkR7nlP0toxYPcN8s6Tq4UmUrMiSgjaRIquCPMc+WN0mljiRY4USNFvbHGoVFskmgPUk5ox9Q6PDqTF4y8xsWSQcOm6g1HzBoWDwaHyGc5TR6jSNqZtfFsLSIGlRT4TNQCCNgeQStjnz5oms6heM1ECSI0ciq6MKKMAVPnyMlfHF18We2Pt+Oe6KYvu1UgG5lBANGuOAD8+MltOztXwrIH+Eoind2v7PO4d+3PGS2o9j9K3hbFeHZdGFlF333BwwJ9av1yS0nTYoqKKN1VvNFz9Tx+AyEYJ36dV/l1tX67tHpPRFG2V/GUhtyxMQFFVRKkbgb5onyGTd4y8N51VrFY1DgtabTuVQ9ofdPoNbqX1Uh1McjkM4heIIzebUyNTHuea9Ocm+ieyOi0Q/sumiRv8xgXlP1d7Pl5ZK3ivPTyyM5PJJPqcGNvFeA+8WNvFhjSvCGzFuxbsNZt2LdmINjt2GMl4bzFuwhsDLeG8xXhvNGS8deYrxwOYH3hvMd4QcB94bxl4bwHg4cYDiwP/9k="/>
          <p:cNvSpPr>
            <a:spLocks noChangeAspect="1" noChangeArrowheads="1"/>
          </p:cNvSpPr>
          <p:nvPr/>
        </p:nvSpPr>
        <p:spPr bwMode="auto">
          <a:xfrm>
            <a:off x="63500" y="-369888"/>
            <a:ext cx="1143000" cy="752476"/>
          </a:xfrm>
          <a:prstGeom prst="rect">
            <a:avLst/>
          </a:prstGeom>
          <a:noFill/>
          <a:ln w="9525">
            <a:noFill/>
            <a:miter lim="800000"/>
            <a:headEnd/>
            <a:tailEnd/>
          </a:ln>
        </p:spPr>
        <p:txBody>
          <a:bodyPr/>
          <a:lstStyle/>
          <a:p>
            <a:endParaRPr lang="es-PE" dirty="0"/>
          </a:p>
        </p:txBody>
      </p:sp>
      <p:sp>
        <p:nvSpPr>
          <p:cNvPr id="5130" name="AutoShape 10" descr="data:image/jpeg;base64,/9j/4AAQSkZJRgABAQAAAQABAAD/2wCEAAkGBhIQEA8QDxIQFBUWDxAQFhASFRAWEBQYFBUVFBUWFRgYJyYeFxwvGhUXHzssIyc1LC0yGR8xQTA2NSYrLDUBCQoKDgwMGA8PFCwcHiQqNjU1NCopKSksNS01KSksKSwsLCkpLCktKSkpKTItLCwsLCw1KSkpLCopKSwpKSkpKf/AABEIAE8AeAMBIgACEQEDEQH/xAAcAAABBAMBAAAAAAAAAAAAAAABAAIFBgMEBwj/xAA7EAACAgEDAgMFAwkJAQAAAAABAgMRAAQSIQUxE0FhBgciUXEykaEUIzNCUoGCsvAkNENTYnKisdEI/8QAGQEBAQEBAQEAAAAAAAAAAAAAAAMBBAIF/8QAIBEBAAICAQQDAAAAAAAAAAAAAAECAxESFCEiYQQxQf/aAAwDAQACEQMRAD8A6diwXizWHYsGHAOLBizA7FgvCM0HFixYBw4MV4BxYyeZY0aSRlRFFl3IVB9SeMofXvfTodOWTTrJq2A7xlUgu+3iNZP8KnA6AMWcH6x78ddMrpBHBpwysu5N7SqDxauezV51gwLVpPflo2UGXT6uM8WE8GVF+fNqSP4ctXSvbrp+q/Q6uG+fglPhPx3NSVnmgHEecD1pCQ674yHX9pCGX71sYc8n6WdonWSJmjdeQ8bMrj6FaIy1dG95PU45IE/KpZF8aMGOTw3LgsAVLsC3I474HobCBfbMHW5GgXcgViZdgD3XZjfBF/ZyodV1U7RSPIxelZvCXhCByRQq/wB+Svlik6Wpim8bXa+CbFDubFD6nyxRsG5Ugj5qQR+Gcu9l9MmpJmcbuEkVONgFcUP675boHhlo0vHZqH075LqPS/Szre1jlkCAs7KoAss5VVAHcktQGaPWuvw6OIzajxdgFl44pZFHFgkqCFHqeO3ORMmgjZgXVWo8MRZH0JyxdCRHgeB1DIhMJRgCrIyhgpB8qav3ZWmTlOkMmLhG3Mtf7+oR/dtHK/H2p5Eio/7ED2P4hlX6p76+oy2IvA044/RIGfj/AFSX/wBZA+3Xswena/UaXnYCJIie5iflL5PI5XnvtvzyBOVRb3WevanWuH1c0kxF7fENqt1e1eFW6HYeWaF4Di/r0wBhxYsBuHHQws7KicsxoD5nyA+ZPb1JGZ9VowrOEkDqFBEhVo93AsBW5vdYr0wNcZOew+iM/U+nxqAb1kDEHttjYSP/AMUOQZQjuD3AvirIurHpl79y+gD9TErKxEGnlkDC6DN+bW69GbA7f7Uz8wpXcySH5Ctqj+ZvuyIUCxflWaPtV1oJqI1n4EqN4VK5NRlQ28V8J3Pf781H6pRUbt26yoW2ZgO9Ac5w5Z85l9HDHhGmp0TRCJ5FjSRNrtGLDBaViFIJ4IK0eMk5NPu2vS/UWGFed/8AuYRrS3HeuaPcV6d/nmRdQFILEAMaAPa/lzkd7X3KS0+ooVIOP2l5r6jyyS9mNSv5VqUDXel0z0Kr4ZNQpP1IZfuyrx6edGVYpFljY7Ss5CyJZNbXUU48qYX65LezPRptLq+oamRQwk0+mSNYm3M2wSM4ANUb2ivO86MFZ57c2e0cNKR/9DaatRoJQPtQTIxFfquu3+as5Kcu3vG95EXU3VI4ZVVU2hpSocHduPwrY7geeUkny/D5/QeedjgDFk50j2F6hq68DSTlT/iOvhxVdfbegfoLOXjpfuGlNHV6uOPvaQIZD6fE20fhgcrvFnoXo/uk6ZpjuMT6hrsNqmDqOKICKFSvPkE+uLAoet9xWoA/MavTyc/ZkWSPj1PxZV+p+7fqcBO/RyyDc3xwDxga/WPh2QPP4gDznoi8IOYPKkyMhqRHU96cMD8uxrOwe4rpbLDrNWwoSPFBGTdkR7nlP0toxYPcN8s6Tq4UmUrMiSgjaRIquCPMc+WN0mljiRY4USNFvbHGoVFskmgPUk5ox9Q6PDqTF4y8xsWSQcOm6g1HzBoWDwaHyGc5TR6jSNqZtfFsLSIGlRT4TNQCCNgeQStjnz5oms6heM1ECSI0ciq6MKKMAVPnyMlfHF18We2Pt+Oe6KYvu1UgG5lBANGuOAD8+MltOztXwrIH+Eoind2v7PO4d+3PGS2o9j9K3hbFeHZdGFlF333BwwJ9av1yS0nTYoqKKN1VvNFz9Tx+AyEYJ36dV/l1tX67tHpPRFG2V/GUhtyxMQFFVRKkbgb5onyGTd4y8N51VrFY1DgtabTuVQ9ofdPoNbqX1Uh1McjkM4heIIzebUyNTHuea9Ocm+ieyOi0Q/sumiRv8xgXlP1d7Pl5ZK3ivPTyyM5PJJPqcGNvFeA+8WNvFhjSvCGzFuxbsNZt2LdmINjt2GMl4bzFuwhsDLeG8xXhvNGS8deYrxwOYH3hvMd4QcB94bxl4bwHg4cYDiwP/9k="/>
          <p:cNvSpPr>
            <a:spLocks noChangeAspect="1" noChangeArrowheads="1"/>
          </p:cNvSpPr>
          <p:nvPr/>
        </p:nvSpPr>
        <p:spPr bwMode="auto">
          <a:xfrm>
            <a:off x="215900" y="-217488"/>
            <a:ext cx="1143000" cy="752476"/>
          </a:xfrm>
          <a:prstGeom prst="rect">
            <a:avLst/>
          </a:prstGeom>
          <a:noFill/>
          <a:ln w="9525">
            <a:noFill/>
            <a:miter lim="800000"/>
            <a:headEnd/>
            <a:tailEnd/>
          </a:ln>
        </p:spPr>
        <p:txBody>
          <a:bodyPr/>
          <a:lstStyle/>
          <a:p>
            <a:endParaRPr lang="es-PE" dirty="0"/>
          </a:p>
        </p:txBody>
      </p:sp>
      <p:sp>
        <p:nvSpPr>
          <p:cNvPr id="66" name="65 Rectángulo"/>
          <p:cNvSpPr/>
          <p:nvPr/>
        </p:nvSpPr>
        <p:spPr>
          <a:xfrm>
            <a:off x="1643063" y="4929188"/>
            <a:ext cx="1357312" cy="338137"/>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61970" fontAlgn="auto">
              <a:spcBef>
                <a:spcPts val="0"/>
              </a:spcBef>
              <a:spcAft>
                <a:spcPts val="0"/>
              </a:spcAft>
              <a:defRPr/>
            </a:pP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cs typeface="Lucida Sans Unicode" pitchFamily="34" charset="0"/>
              </a:rPr>
              <a:t>Arbitraje</a:t>
            </a:r>
            <a:endParaRPr lang="es-PE"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cxnSp>
        <p:nvCxnSpPr>
          <p:cNvPr id="72" name="71 Conector recto de flecha"/>
          <p:cNvCxnSpPr/>
          <p:nvPr/>
        </p:nvCxnSpPr>
        <p:spPr>
          <a:xfrm rot="5400000" flipH="1" flipV="1">
            <a:off x="5679282" y="3679031"/>
            <a:ext cx="42164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72 Rectángulo redondeado"/>
          <p:cNvSpPr/>
          <p:nvPr/>
        </p:nvSpPr>
        <p:spPr>
          <a:xfrm>
            <a:off x="7286644" y="1142984"/>
            <a:ext cx="857256" cy="357190"/>
          </a:xfrm>
          <a:prstGeom prst="roundRect">
            <a:avLst/>
          </a:prstGeom>
          <a:solidFill>
            <a:srgbClr val="FA9104"/>
          </a:solidFill>
          <a:ln/>
        </p:spPr>
        <p:style>
          <a:lnRef idx="0">
            <a:schemeClr val="accent2"/>
          </a:lnRef>
          <a:fillRef idx="3">
            <a:schemeClr val="accent2"/>
          </a:fillRef>
          <a:effectRef idx="3">
            <a:schemeClr val="accent2"/>
          </a:effectRef>
          <a:fontRef idx="minor">
            <a:schemeClr val="lt1"/>
          </a:fontRef>
        </p:style>
        <p:txBody>
          <a:bodyPr anchor="ctr"/>
          <a:lstStyle/>
          <a:p>
            <a:pPr algn="ctr" defTabSz="761970" fontAlgn="auto">
              <a:spcBef>
                <a:spcPts val="0"/>
              </a:spcBef>
              <a:spcAft>
                <a:spcPts val="0"/>
              </a:spcAft>
              <a:defRPr/>
            </a:pPr>
            <a:r>
              <a:rPr lang="es-ES" b="1" dirty="0">
                <a:solidFill>
                  <a:schemeClr val="bg1"/>
                </a:solidFill>
              </a:rPr>
              <a:t>2011</a:t>
            </a:r>
          </a:p>
        </p:txBody>
      </p:sp>
      <p:cxnSp>
        <p:nvCxnSpPr>
          <p:cNvPr id="80" name="79 Conector recto de flecha"/>
          <p:cNvCxnSpPr/>
          <p:nvPr/>
        </p:nvCxnSpPr>
        <p:spPr>
          <a:xfrm>
            <a:off x="357188" y="5570538"/>
            <a:ext cx="1428750" cy="158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 name="29 Conector recto"/>
          <p:cNvCxnSpPr/>
          <p:nvPr/>
        </p:nvCxnSpPr>
        <p:spPr>
          <a:xfrm flipV="1">
            <a:off x="338138" y="5786438"/>
            <a:ext cx="85201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33 Rectángulo redondeado"/>
          <p:cNvSpPr/>
          <p:nvPr/>
        </p:nvSpPr>
        <p:spPr>
          <a:xfrm>
            <a:off x="1428728" y="2857496"/>
            <a:ext cx="807395" cy="357190"/>
          </a:xfrm>
          <a:prstGeom prst="roundRect">
            <a:avLst/>
          </a:prstGeom>
          <a:solidFill>
            <a:schemeClr val="accent6">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defTabSz="761970" fontAlgn="auto">
              <a:spcBef>
                <a:spcPts val="0"/>
              </a:spcBef>
              <a:spcAft>
                <a:spcPts val="0"/>
              </a:spcAft>
              <a:defRPr/>
            </a:pPr>
            <a:r>
              <a:rPr lang="es-ES" b="1" dirty="0">
                <a:solidFill>
                  <a:schemeClr val="bg1"/>
                </a:solidFill>
              </a:rPr>
              <a:t>1998</a:t>
            </a:r>
          </a:p>
        </p:txBody>
      </p:sp>
      <p:cxnSp>
        <p:nvCxnSpPr>
          <p:cNvPr id="44" name="43 Conector recto de flecha"/>
          <p:cNvCxnSpPr/>
          <p:nvPr/>
        </p:nvCxnSpPr>
        <p:spPr>
          <a:xfrm rot="5400000" flipH="1" flipV="1">
            <a:off x="534194" y="4536281"/>
            <a:ext cx="25019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a:off x="1857375" y="5280025"/>
            <a:ext cx="7000875" cy="63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7" name="66 Conector recto"/>
          <p:cNvCxnSpPr/>
          <p:nvPr/>
        </p:nvCxnSpPr>
        <p:spPr>
          <a:xfrm rot="5400000" flipH="1" flipV="1">
            <a:off x="4322762" y="5535613"/>
            <a:ext cx="500063" cy="1588"/>
          </a:xfrm>
          <a:prstGeom prst="line">
            <a:avLst/>
          </a:prstGeom>
          <a:ln/>
        </p:spPr>
        <p:style>
          <a:lnRef idx="1">
            <a:schemeClr val="accent6"/>
          </a:lnRef>
          <a:fillRef idx="0">
            <a:schemeClr val="accent6"/>
          </a:fillRef>
          <a:effectRef idx="0">
            <a:schemeClr val="accent6"/>
          </a:effectRef>
          <a:fontRef idx="minor">
            <a:schemeClr val="tx1"/>
          </a:fontRef>
        </p:style>
      </p:cxnSp>
      <p:sp>
        <p:nvSpPr>
          <p:cNvPr id="31" name="30 Rectángulo"/>
          <p:cNvSpPr/>
          <p:nvPr/>
        </p:nvSpPr>
        <p:spPr>
          <a:xfrm>
            <a:off x="3109423" y="1143000"/>
            <a:ext cx="2753703" cy="630942"/>
          </a:xfrm>
          <a:prstGeom prst="rect">
            <a:avLst/>
          </a:prstGeom>
          <a:solidFill>
            <a:schemeClr val="accent6">
              <a:lumMod val="75000"/>
            </a:schemeClr>
          </a:solidFill>
        </p:spPr>
        <p:style>
          <a:lnRef idx="3">
            <a:schemeClr val="lt1"/>
          </a:lnRef>
          <a:fillRef idx="1">
            <a:schemeClr val="accent1"/>
          </a:fillRef>
          <a:effectRef idx="1">
            <a:schemeClr val="accent1"/>
          </a:effectRef>
          <a:fontRef idx="minor">
            <a:schemeClr val="lt1"/>
          </a:fontRef>
        </p:style>
        <p:txBody>
          <a:bodyPr wrap="none">
            <a:spAutoFit/>
          </a:bodyPr>
          <a:lstStyle/>
          <a:p>
            <a:pPr algn="ctr" defTabSz="761970" fontAlgn="auto">
              <a:spcBef>
                <a:spcPts val="0"/>
              </a:spcBef>
              <a:spcAft>
                <a:spcPts val="0"/>
              </a:spcAft>
              <a:defRPr/>
            </a:pPr>
            <a:r>
              <a:rPr lang="es-ES" b="1" dirty="0">
                <a:solidFill>
                  <a:schemeClr val="bg1"/>
                </a:solidFill>
                <a:effectLst>
                  <a:outerShdw blurRad="38100" dist="38100" dir="2700000" algn="tl">
                    <a:srgbClr val="000000">
                      <a:alpha val="43137"/>
                    </a:srgbClr>
                  </a:outerShdw>
                </a:effectLst>
              </a:rPr>
              <a:t>Monto Controvertido en el 2011</a:t>
            </a:r>
          </a:p>
          <a:p>
            <a:pPr algn="ctr" defTabSz="761970" fontAlgn="auto">
              <a:spcBef>
                <a:spcPts val="0"/>
              </a:spcBef>
              <a:spcAft>
                <a:spcPts val="0"/>
              </a:spcAft>
              <a:defRPr/>
            </a:pPr>
            <a:r>
              <a:rPr lang="es-ES" sz="2000" b="1" dirty="0" smtClean="0">
                <a:solidFill>
                  <a:schemeClr val="bg1"/>
                </a:solidFill>
                <a:effectLst>
                  <a:outerShdw blurRad="38100" dist="38100" dir="2700000" algn="tl">
                    <a:srgbClr val="000000">
                      <a:alpha val="43137"/>
                    </a:srgbClr>
                  </a:outerShdw>
                </a:effectLst>
              </a:rPr>
              <a:t>US$ 199´782,710.71(*)</a:t>
            </a:r>
            <a:endParaRPr lang="es-ES" sz="2000" b="1" dirty="0">
              <a:solidFill>
                <a:schemeClr val="bg1"/>
              </a:solidFill>
              <a:effectLst>
                <a:outerShdw blurRad="38100" dist="38100" dir="2700000" algn="tl">
                  <a:srgbClr val="000000">
                    <a:alpha val="43137"/>
                  </a:srgbClr>
                </a:outerShdw>
              </a:effectLst>
            </a:endParaRPr>
          </a:p>
        </p:txBody>
      </p:sp>
      <p:cxnSp>
        <p:nvCxnSpPr>
          <p:cNvPr id="32" name="31 Conector recto"/>
          <p:cNvCxnSpPr/>
          <p:nvPr/>
        </p:nvCxnSpPr>
        <p:spPr>
          <a:xfrm rot="5400000" flipH="1" flipV="1">
            <a:off x="6323012" y="5535613"/>
            <a:ext cx="500063" cy="1588"/>
          </a:xfrm>
          <a:prstGeom prst="line">
            <a:avLst/>
          </a:prstGeom>
          <a:ln/>
        </p:spPr>
        <p:style>
          <a:lnRef idx="1">
            <a:schemeClr val="accent6"/>
          </a:lnRef>
          <a:fillRef idx="0">
            <a:schemeClr val="accent6"/>
          </a:fillRef>
          <a:effectRef idx="0">
            <a:schemeClr val="accent6"/>
          </a:effectRef>
          <a:fontRef idx="minor">
            <a:schemeClr val="tx1"/>
          </a:fontRef>
        </p:style>
      </p:cxnSp>
      <p:sp>
        <p:nvSpPr>
          <p:cNvPr id="42" name="41 Rectángulo"/>
          <p:cNvSpPr/>
          <p:nvPr/>
        </p:nvSpPr>
        <p:spPr>
          <a:xfrm rot="19781416">
            <a:off x="3494088" y="3690938"/>
            <a:ext cx="2398712" cy="30797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algn="ctr" defTabSz="761970" fontAlgn="auto">
              <a:spcBef>
                <a:spcPts val="0"/>
              </a:spcBef>
              <a:spcAft>
                <a:spcPts val="0"/>
              </a:spcAft>
              <a:defRPr/>
            </a:pPr>
            <a:r>
              <a:rPr lang="es-E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Arbitraje en compras públicas</a:t>
            </a:r>
          </a:p>
        </p:txBody>
      </p:sp>
      <p:cxnSp>
        <p:nvCxnSpPr>
          <p:cNvPr id="59" name="58 Conector angular"/>
          <p:cNvCxnSpPr/>
          <p:nvPr/>
        </p:nvCxnSpPr>
        <p:spPr>
          <a:xfrm>
            <a:off x="6072188" y="1500188"/>
            <a:ext cx="1643062" cy="714375"/>
          </a:xfrm>
          <a:prstGeom prst="bentConnector3">
            <a:avLst>
              <a:gd name="adj1" fmla="val 50000"/>
            </a:avLst>
          </a:prstGeom>
          <a:ln/>
        </p:spPr>
        <p:style>
          <a:lnRef idx="1">
            <a:schemeClr val="accent6"/>
          </a:lnRef>
          <a:fillRef idx="0">
            <a:schemeClr val="accent6"/>
          </a:fillRef>
          <a:effectRef idx="0">
            <a:schemeClr val="accent6"/>
          </a:effectRef>
          <a:fontRef idx="minor">
            <a:schemeClr val="tx1"/>
          </a:fontRef>
        </p:style>
      </p:cxnSp>
      <p:sp>
        <p:nvSpPr>
          <p:cNvPr id="5148" name="74 Rectángulo"/>
          <p:cNvSpPr>
            <a:spLocks noChangeArrowheads="1"/>
          </p:cNvSpPr>
          <p:nvPr/>
        </p:nvSpPr>
        <p:spPr bwMode="auto">
          <a:xfrm>
            <a:off x="4572000" y="5438775"/>
            <a:ext cx="2000250" cy="276225"/>
          </a:xfrm>
          <a:prstGeom prst="rect">
            <a:avLst/>
          </a:prstGeom>
          <a:noFill/>
          <a:ln w="9525">
            <a:noFill/>
            <a:miter lim="800000"/>
            <a:headEnd/>
            <a:tailEnd/>
          </a:ln>
        </p:spPr>
        <p:txBody>
          <a:bodyPr>
            <a:spAutoFit/>
          </a:bodyPr>
          <a:lstStyle/>
          <a:p>
            <a:pPr algn="ct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ucida Sans Unicode" pitchFamily="34" charset="0"/>
              </a:rPr>
              <a:t>D.S. Nº 083-2004-PCM</a:t>
            </a:r>
            <a:endParaRPr lang="es-PE"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149" name="75 Rectángulo"/>
          <p:cNvSpPr>
            <a:spLocks noChangeArrowheads="1"/>
          </p:cNvSpPr>
          <p:nvPr/>
        </p:nvSpPr>
        <p:spPr bwMode="auto">
          <a:xfrm>
            <a:off x="6572250" y="5438775"/>
            <a:ext cx="1214438" cy="276225"/>
          </a:xfrm>
          <a:prstGeom prst="rect">
            <a:avLst/>
          </a:prstGeom>
          <a:noFill/>
          <a:ln w="9525">
            <a:noFill/>
            <a:miter lim="800000"/>
            <a:headEnd/>
            <a:tailEnd/>
          </a:ln>
        </p:spPr>
        <p:txBody>
          <a:bodyPr>
            <a:spAutoFit/>
          </a:bodyPr>
          <a:lstStyle/>
          <a:p>
            <a:pPr algn="ct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ucida Sans Unicode" pitchFamily="34" charset="0"/>
              </a:rPr>
              <a:t>D.L. Nº 1017</a:t>
            </a:r>
            <a:endParaRPr lang="es-PE"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150" name="76 Rectángulo"/>
          <p:cNvSpPr>
            <a:spLocks noChangeArrowheads="1"/>
          </p:cNvSpPr>
          <p:nvPr/>
        </p:nvSpPr>
        <p:spPr bwMode="auto">
          <a:xfrm>
            <a:off x="7786688" y="5429250"/>
            <a:ext cx="1214437" cy="276225"/>
          </a:xfrm>
          <a:prstGeom prst="rect">
            <a:avLst/>
          </a:prstGeom>
          <a:noFill/>
          <a:ln w="9525">
            <a:noFill/>
            <a:miter lim="800000"/>
            <a:headEnd/>
            <a:tailEnd/>
          </a:ln>
        </p:spPr>
        <p:txBody>
          <a:bodyPr>
            <a:spAutoFit/>
          </a:bodyPr>
          <a:lstStyle/>
          <a:p>
            <a:pPr algn="ct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ucida Sans Unicode" pitchFamily="34" charset="0"/>
              </a:rPr>
              <a:t>LEY Nº 29873</a:t>
            </a:r>
            <a:endParaRPr lang="es-PE"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154" name="28 CuadroTexto"/>
          <p:cNvSpPr txBox="1">
            <a:spLocks noChangeArrowheads="1"/>
          </p:cNvSpPr>
          <p:nvPr/>
        </p:nvSpPr>
        <p:spPr bwMode="auto">
          <a:xfrm>
            <a:off x="2857500" y="220645"/>
            <a:ext cx="5000625" cy="830997"/>
          </a:xfrm>
          <a:prstGeom prst="rect">
            <a:avLst/>
          </a:prstGeom>
          <a:noFill/>
          <a:ln w="9525">
            <a:noFill/>
            <a:miter lim="800000"/>
            <a:headEnd/>
            <a:tailEnd/>
          </a:ln>
        </p:spPr>
        <p:txBody>
          <a:bodyPr>
            <a:spAutoFit/>
          </a:bodyPr>
          <a:lstStyle/>
          <a:p>
            <a:pPr algn="ctr"/>
            <a:r>
              <a:rPr lang="es-PE" sz="2400" dirty="0">
                <a:latin typeface="Arial" charset="0"/>
              </a:rPr>
              <a:t>Evolución del arbitraje en compras públicas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25 Imagen" descr="PPT hoja.jpg"/>
          <p:cNvPicPr>
            <a:picLocks noChangeAspect="1"/>
          </p:cNvPicPr>
          <p:nvPr/>
        </p:nvPicPr>
        <p:blipFill>
          <a:blip r:embed="rId3" cstate="print"/>
          <a:stretch>
            <a:fillRect/>
          </a:stretch>
        </p:blipFill>
        <p:spPr>
          <a:xfrm>
            <a:off x="417542" y="174608"/>
            <a:ext cx="8369300" cy="825500"/>
          </a:xfrm>
          <a:prstGeom prst="rect">
            <a:avLst/>
          </a:prstGeom>
        </p:spPr>
      </p:pic>
      <p:grpSp>
        <p:nvGrpSpPr>
          <p:cNvPr id="6147" name="4 Grupo"/>
          <p:cNvGrpSpPr>
            <a:grpSpLocks/>
          </p:cNvGrpSpPr>
          <p:nvPr/>
        </p:nvGrpSpPr>
        <p:grpSpPr bwMode="auto">
          <a:xfrm>
            <a:off x="392113" y="1096963"/>
            <a:ext cx="8359775" cy="5260975"/>
            <a:chOff x="431543" y="1025239"/>
            <a:chExt cx="8358246" cy="5261284"/>
          </a:xfrm>
        </p:grpSpPr>
        <p:sp>
          <p:nvSpPr>
            <p:cNvPr id="6151" name="6 CuadroTexto"/>
            <p:cNvSpPr txBox="1">
              <a:spLocks noChangeArrowheads="1"/>
            </p:cNvSpPr>
            <p:nvPr/>
          </p:nvSpPr>
          <p:spPr bwMode="auto">
            <a:xfrm>
              <a:off x="516597" y="1025239"/>
              <a:ext cx="3500462" cy="87203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spcBef>
                  <a:spcPts val="1000"/>
                </a:spcBef>
              </a:pPr>
              <a:endParaRPr lang="es-ES" sz="300" b="1" dirty="0">
                <a:solidFill>
                  <a:schemeClr val="bg1"/>
                </a:solidFill>
              </a:endParaRPr>
            </a:p>
            <a:p>
              <a:pPr algn="ctr">
                <a:spcBef>
                  <a:spcPts val="1000"/>
                </a:spcBef>
              </a:pPr>
              <a:r>
                <a:rPr lang="es-ES" sz="2800" b="1" dirty="0">
                  <a:solidFill>
                    <a:schemeClr val="bg1"/>
                  </a:solidFill>
                </a:rPr>
                <a:t>ARBITRAJE PRIVADO</a:t>
              </a:r>
              <a:endParaRPr lang="es-ES" sz="300" b="1" dirty="0">
                <a:solidFill>
                  <a:schemeClr val="bg1"/>
                </a:solidFill>
              </a:endParaRPr>
            </a:p>
            <a:p>
              <a:pPr algn="ctr">
                <a:spcBef>
                  <a:spcPts val="1000"/>
                </a:spcBef>
              </a:pPr>
              <a:endParaRPr lang="es-ES" sz="300" b="1" dirty="0">
                <a:solidFill>
                  <a:schemeClr val="bg1"/>
                </a:solidFill>
              </a:endParaRPr>
            </a:p>
          </p:txBody>
        </p:sp>
        <p:sp>
          <p:nvSpPr>
            <p:cNvPr id="8" name="7 CuadroTexto"/>
            <p:cNvSpPr txBox="1"/>
            <p:nvPr/>
          </p:nvSpPr>
          <p:spPr>
            <a:xfrm>
              <a:off x="4502735" y="1036352"/>
              <a:ext cx="4072780" cy="8772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defTabSz="761970" fontAlgn="auto">
                <a:spcBef>
                  <a:spcPts val="0"/>
                </a:spcBef>
                <a:spcAft>
                  <a:spcPts val="0"/>
                </a:spcAft>
                <a:defRPr/>
              </a:pPr>
              <a:r>
                <a:rPr lang="es-ES" sz="2550" b="1" dirty="0">
                  <a:solidFill>
                    <a:schemeClr val="bg1"/>
                  </a:solidFill>
                  <a:latin typeface="+mn-lt"/>
                  <a:cs typeface="+mn-cs"/>
                </a:rPr>
                <a:t>ARBITRAJE EN </a:t>
              </a:r>
              <a:r>
                <a:rPr lang="es-ES" sz="2550" b="1" dirty="0" smtClean="0">
                  <a:solidFill>
                    <a:schemeClr val="bg1"/>
                  </a:solidFill>
                </a:rPr>
                <a:t>COMPRAS </a:t>
              </a:r>
              <a:r>
                <a:rPr lang="es-ES" sz="2550" b="1" dirty="0" smtClean="0">
                  <a:solidFill>
                    <a:schemeClr val="bg1"/>
                  </a:solidFill>
                  <a:latin typeface="+mn-lt"/>
                  <a:cs typeface="+mn-cs"/>
                </a:rPr>
                <a:t> PÚBLICAS</a:t>
              </a:r>
              <a:endParaRPr lang="es-ES" sz="2550" b="1" dirty="0">
                <a:solidFill>
                  <a:schemeClr val="bg1"/>
                </a:solidFill>
                <a:latin typeface="+mn-lt"/>
                <a:cs typeface="+mn-cs"/>
              </a:endParaRPr>
            </a:p>
          </p:txBody>
        </p:sp>
        <p:sp>
          <p:nvSpPr>
            <p:cNvPr id="9" name="8 CuadroTexto"/>
            <p:cNvSpPr txBox="1"/>
            <p:nvPr/>
          </p:nvSpPr>
          <p:spPr>
            <a:xfrm>
              <a:off x="4756689" y="2125441"/>
              <a:ext cx="4033100" cy="3862615"/>
            </a:xfrm>
            <a:prstGeom prst="rect">
              <a:avLst/>
            </a:prstGeom>
            <a:noFill/>
          </p:spPr>
          <p:txBody>
            <a:bodyPr>
              <a:spAutoFit/>
            </a:bodyPr>
            <a:lstStyle/>
            <a:p>
              <a:pPr defTabSz="761970" fontAlgn="auto">
                <a:lnSpc>
                  <a:spcPct val="200000"/>
                </a:lnSpc>
                <a:spcBef>
                  <a:spcPts val="0"/>
                </a:spcBef>
                <a:spcAft>
                  <a:spcPts val="0"/>
                </a:spcAft>
                <a:buFont typeface="Wingdings" pitchFamily="2" charset="2"/>
                <a:buChar char="ü"/>
                <a:defRPr/>
              </a:pPr>
              <a:r>
                <a:rPr lang="es-MX" sz="1750" dirty="0">
                  <a:latin typeface="+mn-lt"/>
                  <a:cs typeface="+mn-cs"/>
                </a:rPr>
                <a:t>Mecanismo obligatorio</a:t>
              </a:r>
              <a:endParaRPr lang="es-ES" sz="1750" dirty="0">
                <a:latin typeface="+mn-lt"/>
                <a:cs typeface="+mn-cs"/>
              </a:endParaRPr>
            </a:p>
            <a:p>
              <a:pPr defTabSz="761970" fontAlgn="auto">
                <a:lnSpc>
                  <a:spcPct val="200000"/>
                </a:lnSpc>
                <a:spcBef>
                  <a:spcPts val="0"/>
                </a:spcBef>
                <a:spcAft>
                  <a:spcPts val="0"/>
                </a:spcAft>
                <a:buFont typeface="Wingdings" pitchFamily="2" charset="2"/>
                <a:buChar char="ü"/>
                <a:defRPr/>
              </a:pPr>
              <a:r>
                <a:rPr lang="es-PE" sz="1750" dirty="0">
                  <a:latin typeface="+mn-lt"/>
                  <a:cs typeface="+mn-cs"/>
                </a:rPr>
                <a:t>Incidencia sobre fondos p</a:t>
              </a:r>
              <a:r>
                <a:rPr lang="es-PE" sz="1750" dirty="0">
                  <a:solidFill>
                    <a:srgbClr val="000000"/>
                  </a:solidFill>
                  <a:latin typeface="+mn-lt"/>
                  <a:cs typeface="+mn-cs"/>
                </a:rPr>
                <a:t>úblicos</a:t>
              </a:r>
            </a:p>
            <a:p>
              <a:pPr defTabSz="761970" fontAlgn="auto">
                <a:lnSpc>
                  <a:spcPct val="200000"/>
                </a:lnSpc>
                <a:spcBef>
                  <a:spcPts val="0"/>
                </a:spcBef>
                <a:spcAft>
                  <a:spcPts val="0"/>
                </a:spcAft>
                <a:buFont typeface="Wingdings" pitchFamily="2" charset="2"/>
                <a:buChar char="ü"/>
                <a:defRPr/>
              </a:pPr>
              <a:r>
                <a:rPr lang="es-ES" sz="1750" dirty="0">
                  <a:latin typeface="+mn-lt"/>
                  <a:cs typeface="+mn-cs"/>
                </a:rPr>
                <a:t>Interés </a:t>
              </a:r>
              <a:r>
                <a:rPr lang="es-ES" sz="1750" dirty="0" smtClean="0">
                  <a:latin typeface="+mn-lt"/>
                  <a:cs typeface="+mn-cs"/>
                </a:rPr>
                <a:t>público</a:t>
              </a:r>
              <a:endParaRPr lang="es-ES" sz="1750" dirty="0">
                <a:latin typeface="+mn-lt"/>
                <a:cs typeface="+mn-cs"/>
              </a:endParaRPr>
            </a:p>
            <a:p>
              <a:pPr defTabSz="761970" fontAlgn="auto">
                <a:lnSpc>
                  <a:spcPct val="200000"/>
                </a:lnSpc>
                <a:spcBef>
                  <a:spcPts val="0"/>
                </a:spcBef>
                <a:spcAft>
                  <a:spcPts val="0"/>
                </a:spcAft>
                <a:buFont typeface="Wingdings" pitchFamily="2" charset="2"/>
                <a:buChar char="ü"/>
                <a:defRPr/>
              </a:pPr>
              <a:r>
                <a:rPr lang="es-MX" sz="1750" dirty="0">
                  <a:latin typeface="+mn-lt"/>
                  <a:cs typeface="+mn-cs"/>
                </a:rPr>
                <a:t>Transparencia</a:t>
              </a:r>
            </a:p>
            <a:p>
              <a:pPr defTabSz="761970" fontAlgn="auto">
                <a:lnSpc>
                  <a:spcPct val="200000"/>
                </a:lnSpc>
                <a:spcBef>
                  <a:spcPts val="0"/>
                </a:spcBef>
                <a:spcAft>
                  <a:spcPts val="0"/>
                </a:spcAft>
                <a:buFont typeface="Wingdings" pitchFamily="2" charset="2"/>
                <a:buChar char="ü"/>
                <a:defRPr/>
              </a:pPr>
              <a:r>
                <a:rPr lang="es-MX" sz="1750" dirty="0">
                  <a:latin typeface="+mn-lt"/>
                  <a:cs typeface="+mn-cs"/>
                </a:rPr>
                <a:t>Normas especiales de derecho </a:t>
              </a:r>
              <a:r>
                <a:rPr lang="es-MX" sz="1750" dirty="0" smtClean="0">
                  <a:latin typeface="+mn-lt"/>
                  <a:cs typeface="+mn-cs"/>
                </a:rPr>
                <a:t>público</a:t>
              </a:r>
              <a:endParaRPr lang="es-MX" sz="1750" dirty="0">
                <a:latin typeface="+mn-lt"/>
                <a:cs typeface="+mn-cs"/>
              </a:endParaRPr>
            </a:p>
            <a:p>
              <a:pPr defTabSz="761970" fontAlgn="auto">
                <a:lnSpc>
                  <a:spcPct val="200000"/>
                </a:lnSpc>
                <a:spcBef>
                  <a:spcPts val="0"/>
                </a:spcBef>
                <a:spcAft>
                  <a:spcPts val="0"/>
                </a:spcAft>
                <a:buFont typeface="Wingdings" pitchFamily="2" charset="2"/>
                <a:buChar char="ü"/>
                <a:defRPr/>
              </a:pPr>
              <a:r>
                <a:rPr lang="es-ES" sz="1750" dirty="0">
                  <a:latin typeface="+mn-lt"/>
                  <a:cs typeface="+mn-cs"/>
                </a:rPr>
                <a:t>Especialización obligatoria</a:t>
              </a:r>
            </a:p>
            <a:p>
              <a:pPr defTabSz="761970" fontAlgn="auto">
                <a:lnSpc>
                  <a:spcPct val="200000"/>
                </a:lnSpc>
                <a:spcBef>
                  <a:spcPts val="0"/>
                </a:spcBef>
                <a:spcAft>
                  <a:spcPts val="0"/>
                </a:spcAft>
                <a:buFont typeface="Wingdings" pitchFamily="2" charset="2"/>
                <a:buChar char="ü"/>
                <a:defRPr/>
              </a:pPr>
              <a:r>
                <a:rPr lang="es-ES" sz="1750" dirty="0">
                  <a:latin typeface="+mn-lt"/>
                  <a:cs typeface="+mn-cs"/>
                </a:rPr>
                <a:t>Arbitraje de derecho</a:t>
              </a:r>
            </a:p>
          </p:txBody>
        </p:sp>
        <p:sp>
          <p:nvSpPr>
            <p:cNvPr id="10" name="9 CuadroTexto"/>
            <p:cNvSpPr txBox="1"/>
            <p:nvPr/>
          </p:nvSpPr>
          <p:spPr>
            <a:xfrm>
              <a:off x="431543" y="2142905"/>
              <a:ext cx="3642646" cy="3862614"/>
            </a:xfrm>
            <a:prstGeom prst="rect">
              <a:avLst/>
            </a:prstGeom>
            <a:noFill/>
          </p:spPr>
          <p:txBody>
            <a:bodyPr>
              <a:spAutoFit/>
            </a:bodyPr>
            <a:lstStyle/>
            <a:p>
              <a:pPr defTabSz="761970" fontAlgn="auto">
                <a:lnSpc>
                  <a:spcPct val="200000"/>
                </a:lnSpc>
                <a:spcBef>
                  <a:spcPts val="0"/>
                </a:spcBef>
                <a:spcAft>
                  <a:spcPts val="0"/>
                </a:spcAft>
                <a:buFont typeface="Wingdings" pitchFamily="2" charset="2"/>
                <a:buChar char="ü"/>
                <a:defRPr/>
              </a:pPr>
              <a:r>
                <a:rPr lang="es-MX" sz="1750" dirty="0">
                  <a:latin typeface="+mn-lt"/>
                  <a:cs typeface="+mn-cs"/>
                </a:rPr>
                <a:t>Mecanismo voluntario</a:t>
              </a:r>
              <a:endParaRPr lang="es-ES" sz="1750" dirty="0">
                <a:latin typeface="+mn-lt"/>
                <a:cs typeface="+mn-cs"/>
              </a:endParaRPr>
            </a:p>
            <a:p>
              <a:pPr defTabSz="761970" fontAlgn="auto">
                <a:lnSpc>
                  <a:spcPct val="200000"/>
                </a:lnSpc>
                <a:spcBef>
                  <a:spcPts val="0"/>
                </a:spcBef>
                <a:spcAft>
                  <a:spcPts val="0"/>
                </a:spcAft>
                <a:buFont typeface="Wingdings" pitchFamily="2" charset="2"/>
                <a:buChar char="ü"/>
                <a:defRPr/>
              </a:pPr>
              <a:r>
                <a:rPr lang="es-PE" sz="1750" dirty="0">
                  <a:solidFill>
                    <a:srgbClr val="000000"/>
                  </a:solidFill>
                  <a:latin typeface="+mn-lt"/>
                  <a:cs typeface="+mn-cs"/>
                </a:rPr>
                <a:t>Incidencia sobre patrimonio privado</a:t>
              </a:r>
            </a:p>
            <a:p>
              <a:pPr defTabSz="761970" fontAlgn="auto">
                <a:lnSpc>
                  <a:spcPct val="200000"/>
                </a:lnSpc>
                <a:spcBef>
                  <a:spcPts val="0"/>
                </a:spcBef>
                <a:spcAft>
                  <a:spcPts val="0"/>
                </a:spcAft>
                <a:buFont typeface="Wingdings" pitchFamily="2" charset="2"/>
                <a:buChar char="ü"/>
                <a:defRPr/>
              </a:pPr>
              <a:r>
                <a:rPr lang="es-ES" sz="1750" dirty="0">
                  <a:latin typeface="+mn-lt"/>
                  <a:cs typeface="+mn-cs"/>
                </a:rPr>
                <a:t>Interés particular</a:t>
              </a:r>
            </a:p>
            <a:p>
              <a:pPr defTabSz="761970" fontAlgn="auto">
                <a:lnSpc>
                  <a:spcPct val="200000"/>
                </a:lnSpc>
                <a:spcBef>
                  <a:spcPts val="0"/>
                </a:spcBef>
                <a:spcAft>
                  <a:spcPts val="0"/>
                </a:spcAft>
                <a:buFont typeface="Wingdings" pitchFamily="2" charset="2"/>
                <a:buChar char="ü"/>
                <a:defRPr/>
              </a:pPr>
              <a:r>
                <a:rPr lang="es-MX" sz="1750" dirty="0">
                  <a:latin typeface="+mn-lt"/>
                  <a:cs typeface="+mn-cs"/>
                </a:rPr>
                <a:t>Confidencialidad</a:t>
              </a:r>
            </a:p>
            <a:p>
              <a:pPr defTabSz="761970" fontAlgn="auto">
                <a:lnSpc>
                  <a:spcPct val="200000"/>
                </a:lnSpc>
                <a:spcBef>
                  <a:spcPts val="0"/>
                </a:spcBef>
                <a:spcAft>
                  <a:spcPts val="0"/>
                </a:spcAft>
                <a:buFont typeface="Wingdings" pitchFamily="2" charset="2"/>
                <a:buChar char="ü"/>
                <a:defRPr/>
              </a:pPr>
              <a:r>
                <a:rPr lang="es-MX" sz="1750" dirty="0">
                  <a:latin typeface="+mn-lt"/>
                  <a:cs typeface="+mn-cs"/>
                </a:rPr>
                <a:t>Normas de derecho privado</a:t>
              </a:r>
            </a:p>
            <a:p>
              <a:pPr defTabSz="761970" fontAlgn="auto">
                <a:lnSpc>
                  <a:spcPct val="200000"/>
                </a:lnSpc>
                <a:spcBef>
                  <a:spcPts val="0"/>
                </a:spcBef>
                <a:spcAft>
                  <a:spcPts val="0"/>
                </a:spcAft>
                <a:buFont typeface="Wingdings" pitchFamily="2" charset="2"/>
                <a:buChar char="ü"/>
                <a:defRPr/>
              </a:pPr>
              <a:r>
                <a:rPr lang="es-MX" sz="1750" dirty="0">
                  <a:latin typeface="+mn-lt"/>
                  <a:cs typeface="+mn-cs"/>
                </a:rPr>
                <a:t>Especialización no obligatoria</a:t>
              </a:r>
              <a:endParaRPr lang="es-ES" sz="1750" dirty="0">
                <a:latin typeface="+mn-lt"/>
                <a:cs typeface="+mn-cs"/>
              </a:endParaRPr>
            </a:p>
            <a:p>
              <a:pPr defTabSz="761970" fontAlgn="auto">
                <a:lnSpc>
                  <a:spcPct val="200000"/>
                </a:lnSpc>
                <a:spcBef>
                  <a:spcPts val="0"/>
                </a:spcBef>
                <a:spcAft>
                  <a:spcPts val="0"/>
                </a:spcAft>
                <a:buFont typeface="Wingdings" pitchFamily="2" charset="2"/>
                <a:buChar char="ü"/>
                <a:defRPr/>
              </a:pPr>
              <a:r>
                <a:rPr lang="es-ES" sz="1750" dirty="0">
                  <a:latin typeface="+mn-lt"/>
                  <a:cs typeface="+mn-cs"/>
                </a:rPr>
                <a:t>Arbitraje de derecho o conciencia</a:t>
              </a:r>
            </a:p>
          </p:txBody>
        </p:sp>
        <p:cxnSp>
          <p:nvCxnSpPr>
            <p:cNvPr id="11" name="10 Conector recto"/>
            <p:cNvCxnSpPr/>
            <p:nvPr/>
          </p:nvCxnSpPr>
          <p:spPr>
            <a:xfrm>
              <a:off x="501380" y="2785879"/>
              <a:ext cx="7999537" cy="1588"/>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12" name="11 Conector recto"/>
            <p:cNvCxnSpPr/>
            <p:nvPr/>
          </p:nvCxnSpPr>
          <p:spPr>
            <a:xfrm>
              <a:off x="514078" y="3809878"/>
              <a:ext cx="7986839" cy="1587"/>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13" name="12 Conector recto"/>
            <p:cNvCxnSpPr/>
            <p:nvPr/>
          </p:nvCxnSpPr>
          <p:spPr>
            <a:xfrm>
              <a:off x="522013" y="4381411"/>
              <a:ext cx="7978903" cy="1587"/>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14" name="13 Conector recto"/>
            <p:cNvCxnSpPr/>
            <p:nvPr/>
          </p:nvCxnSpPr>
          <p:spPr>
            <a:xfrm flipV="1">
              <a:off x="515665" y="4941831"/>
              <a:ext cx="7985252" cy="12701"/>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rot="5400000">
              <a:off x="2180122" y="4106757"/>
              <a:ext cx="4357944" cy="1587"/>
            </a:xfrm>
            <a:prstGeom prst="line">
              <a:avLst/>
            </a:prstGeom>
            <a:ln>
              <a:prstDash val="lgDash"/>
            </a:ln>
          </p:spPr>
          <p:style>
            <a:lnRef idx="1">
              <a:schemeClr val="accent6"/>
            </a:lnRef>
            <a:fillRef idx="0">
              <a:schemeClr val="accent6"/>
            </a:fillRef>
            <a:effectRef idx="0">
              <a:schemeClr val="accent6"/>
            </a:effectRef>
            <a:fontRef idx="minor">
              <a:schemeClr val="tx1"/>
            </a:fontRef>
          </p:style>
        </p:cxnSp>
        <p:pic>
          <p:nvPicPr>
            <p:cNvPr id="6160" name="15 Imagen" descr="VS.jpg"/>
            <p:cNvPicPr>
              <a:picLocks noChangeAspect="1"/>
            </p:cNvPicPr>
            <p:nvPr/>
          </p:nvPicPr>
          <p:blipFill>
            <a:blip r:embed="rId4" cstate="print"/>
            <a:srcRect/>
            <a:stretch>
              <a:fillRect/>
            </a:stretch>
          </p:blipFill>
          <p:spPr bwMode="auto">
            <a:xfrm>
              <a:off x="3359369" y="3662372"/>
              <a:ext cx="1428750" cy="1123950"/>
            </a:xfrm>
            <a:prstGeom prst="rect">
              <a:avLst/>
            </a:prstGeom>
            <a:noFill/>
            <a:ln w="9525">
              <a:noFill/>
              <a:miter lim="800000"/>
              <a:headEnd/>
              <a:tailEnd/>
            </a:ln>
          </p:spPr>
        </p:pic>
        <p:cxnSp>
          <p:nvCxnSpPr>
            <p:cNvPr id="17" name="16 Conector recto"/>
            <p:cNvCxnSpPr/>
            <p:nvPr/>
          </p:nvCxnSpPr>
          <p:spPr>
            <a:xfrm>
              <a:off x="3271061" y="3809878"/>
              <a:ext cx="312681" cy="1587"/>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19" name="18 Conector recto"/>
            <p:cNvCxnSpPr/>
            <p:nvPr/>
          </p:nvCxnSpPr>
          <p:spPr>
            <a:xfrm>
              <a:off x="3356770" y="4941831"/>
              <a:ext cx="647582" cy="1588"/>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20" name="19 Conector recto"/>
            <p:cNvCxnSpPr/>
            <p:nvPr/>
          </p:nvCxnSpPr>
          <p:spPr>
            <a:xfrm flipV="1">
              <a:off x="499793" y="5429223"/>
              <a:ext cx="8001124" cy="39689"/>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21" name="20 Conector recto"/>
            <p:cNvCxnSpPr/>
            <p:nvPr/>
          </p:nvCxnSpPr>
          <p:spPr>
            <a:xfrm flipV="1">
              <a:off x="499793" y="5954716"/>
              <a:ext cx="7986839" cy="38102"/>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22" name="21 Conector recto"/>
            <p:cNvCxnSpPr/>
            <p:nvPr/>
          </p:nvCxnSpPr>
          <p:spPr>
            <a:xfrm>
              <a:off x="3212334" y="4381411"/>
              <a:ext cx="647582" cy="1587"/>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23" name="22 Conector recto"/>
            <p:cNvCxnSpPr/>
            <p:nvPr/>
          </p:nvCxnSpPr>
          <p:spPr>
            <a:xfrm flipV="1">
              <a:off x="502967" y="3239931"/>
              <a:ext cx="7986839" cy="39690"/>
            </a:xfrm>
            <a:prstGeom prst="line">
              <a:avLst/>
            </a:prstGeom>
            <a:ln>
              <a:prstDash val="lgDash"/>
            </a:ln>
          </p:spPr>
          <p:style>
            <a:lnRef idx="1">
              <a:schemeClr val="accent6"/>
            </a:lnRef>
            <a:fillRef idx="0">
              <a:schemeClr val="accent6"/>
            </a:fillRef>
            <a:effectRef idx="0">
              <a:schemeClr val="accent6"/>
            </a:effectRef>
            <a:fontRef idx="minor">
              <a:schemeClr val="tx1"/>
            </a:fontRef>
          </p:style>
        </p:cxnSp>
      </p:grpSp>
      <p:sp>
        <p:nvSpPr>
          <p:cNvPr id="25" name="28 CuadroTexto"/>
          <p:cNvSpPr txBox="1">
            <a:spLocks noChangeArrowheads="1"/>
          </p:cNvSpPr>
          <p:nvPr/>
        </p:nvSpPr>
        <p:spPr bwMode="auto">
          <a:xfrm>
            <a:off x="2857500" y="214290"/>
            <a:ext cx="5000625" cy="830997"/>
          </a:xfrm>
          <a:prstGeom prst="rect">
            <a:avLst/>
          </a:prstGeom>
          <a:noFill/>
          <a:ln w="9525">
            <a:noFill/>
            <a:miter lim="800000"/>
            <a:headEnd/>
            <a:tailEnd/>
          </a:ln>
        </p:spPr>
        <p:txBody>
          <a:bodyPr>
            <a:spAutoFit/>
          </a:bodyPr>
          <a:lstStyle/>
          <a:p>
            <a:pPr algn="ctr"/>
            <a:r>
              <a:rPr lang="es-PE" sz="2400" dirty="0" smtClean="0">
                <a:latin typeface="Arial" charset="0"/>
              </a:rPr>
              <a:t>Características del arbitraje en compras públicas</a:t>
            </a:r>
            <a:endParaRPr lang="es-PE" sz="2400"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PT Carátula.jpg"/>
          <p:cNvPicPr>
            <a:picLocks noChangeAspect="1"/>
          </p:cNvPicPr>
          <p:nvPr/>
        </p:nvPicPr>
        <p:blipFill>
          <a:blip r:embed="rId3" cstate="print"/>
          <a:stretch>
            <a:fillRect/>
          </a:stretch>
        </p:blipFill>
        <p:spPr>
          <a:xfrm>
            <a:off x="766276" y="285728"/>
            <a:ext cx="7643867" cy="6215106"/>
          </a:xfrm>
          <a:prstGeom prst="rect">
            <a:avLst/>
          </a:prstGeom>
        </p:spPr>
      </p:pic>
      <p:sp>
        <p:nvSpPr>
          <p:cNvPr id="9" name="8 Rectángulo"/>
          <p:cNvSpPr/>
          <p:nvPr/>
        </p:nvSpPr>
        <p:spPr>
          <a:xfrm>
            <a:off x="857224" y="357166"/>
            <a:ext cx="7500990" cy="3214710"/>
          </a:xfrm>
          <a:prstGeom prst="rect">
            <a:avLst/>
          </a:prstGeom>
          <a:solidFill>
            <a:srgbClr val="F3B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4 Rectángulo"/>
          <p:cNvSpPr/>
          <p:nvPr/>
        </p:nvSpPr>
        <p:spPr>
          <a:xfrm>
            <a:off x="928662" y="3786188"/>
            <a:ext cx="7358114" cy="223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defTabSz="761970" fontAlgn="auto">
              <a:spcBef>
                <a:spcPts val="0"/>
              </a:spcBef>
              <a:spcAft>
                <a:spcPts val="0"/>
              </a:spcAft>
              <a:defRPr/>
            </a:pPr>
            <a:r>
              <a:rPr lang="es-ES" sz="2700" b="1" dirty="0" smtClean="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rPr>
              <a:t>EJES QUE SUSTENTAN EL ARBITRAJE EN COMPRAS PÚBLICA</a:t>
            </a:r>
            <a:endParaRPr lang="en-US" sz="2800" dirty="0">
              <a:solidFill>
                <a:schemeClr val="bg1"/>
              </a:solidFill>
              <a:latin typeface="Georgia" pitchFamily="18" charset="0"/>
            </a:endParaRPr>
          </a:p>
          <a:p>
            <a:pPr algn="ctr" defTabSz="761970" fontAlgn="auto">
              <a:spcBef>
                <a:spcPts val="0"/>
              </a:spcBef>
              <a:spcAft>
                <a:spcPts val="0"/>
              </a:spcAft>
              <a:defRPr/>
            </a:pPr>
            <a:endParaRPr lang="es-ES" sz="2700" b="1" dirty="0">
              <a:solidFill>
                <a:schemeClr val="bg1"/>
              </a:solidFill>
              <a:effectLst>
                <a:outerShdw blurRad="38100" dist="38100" dir="2700000" algn="tl">
                  <a:srgbClr val="000000">
                    <a:alpha val="43137"/>
                  </a:srgbClr>
                </a:outerShdw>
              </a:effectLst>
              <a:latin typeface="Lucida Sans Unicode" pitchFamily="34" charset="0"/>
              <a:cs typeface="Lucida Sans Unicode" pitchFamily="34" charset="0"/>
            </a:endParaRPr>
          </a:p>
        </p:txBody>
      </p:sp>
      <p:pic>
        <p:nvPicPr>
          <p:cNvPr id="8" name="7 Imagen" descr="Logo OSCE copia.jpg"/>
          <p:cNvPicPr>
            <a:picLocks noChangeAspect="1"/>
          </p:cNvPicPr>
          <p:nvPr/>
        </p:nvPicPr>
        <p:blipFill>
          <a:blip r:embed="rId4" cstate="print"/>
          <a:stretch>
            <a:fillRect/>
          </a:stretch>
        </p:blipFill>
        <p:spPr>
          <a:xfrm>
            <a:off x="1571604" y="714356"/>
            <a:ext cx="6163177" cy="260769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1773238"/>
            <a:ext cx="3240087" cy="792162"/>
          </a:xfrm>
          <a:prstGeom prst="rect">
            <a:avLst/>
          </a:prstGeom>
          <a:ln/>
        </p:spPr>
        <p:style>
          <a:lnRef idx="0">
            <a:schemeClr val="accent6"/>
          </a:lnRef>
          <a:fillRef idx="3">
            <a:schemeClr val="accent6"/>
          </a:fillRef>
          <a:effectRef idx="3">
            <a:schemeClr val="accent6"/>
          </a:effectRef>
          <a:fontRef idx="minor">
            <a:schemeClr val="lt1"/>
          </a:fontRef>
        </p:style>
        <p:txBody>
          <a:bodyPr lIns="76197" tIns="38098" rIns="76197" bIns="38098" anchor="ctr"/>
          <a:lstStyle/>
          <a:p>
            <a:pPr algn="ctr" defTabSz="761970" fontAlgn="auto">
              <a:spcBef>
                <a:spcPts val="0"/>
              </a:spcBef>
              <a:spcAft>
                <a:spcPts val="0"/>
              </a:spcAft>
              <a:defRPr/>
            </a:pPr>
            <a:r>
              <a:rPr lang="en-US" b="1" dirty="0">
                <a:latin typeface="Arial" pitchFamily="34" charset="0"/>
                <a:cs typeface="Arial" pitchFamily="34" charset="0"/>
              </a:rPr>
              <a:t>TRANSPARENCIA</a:t>
            </a:r>
            <a:endParaRPr lang="es-PE" b="1" dirty="0">
              <a:latin typeface="Arial" pitchFamily="34" charset="0"/>
              <a:cs typeface="Arial" pitchFamily="34" charset="0"/>
            </a:endParaRPr>
          </a:p>
        </p:txBody>
      </p:sp>
      <p:cxnSp>
        <p:nvCxnSpPr>
          <p:cNvPr id="5" name="4 Conector recto"/>
          <p:cNvCxnSpPr/>
          <p:nvPr/>
        </p:nvCxnSpPr>
        <p:spPr>
          <a:xfrm>
            <a:off x="3419475" y="2133600"/>
            <a:ext cx="100806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7" name="6 Rectángulo redondeado"/>
          <p:cNvSpPr/>
          <p:nvPr/>
        </p:nvSpPr>
        <p:spPr>
          <a:xfrm>
            <a:off x="4427538" y="1484313"/>
            <a:ext cx="4465637" cy="1296987"/>
          </a:xfrm>
          <a:prstGeom prst="roundRect">
            <a:avLst/>
          </a:prstGeom>
          <a:ln/>
        </p:spPr>
        <p:style>
          <a:lnRef idx="1">
            <a:schemeClr val="accent6"/>
          </a:lnRef>
          <a:fillRef idx="2">
            <a:schemeClr val="accent6"/>
          </a:fillRef>
          <a:effectRef idx="1">
            <a:schemeClr val="accent6"/>
          </a:effectRef>
          <a:fontRef idx="minor">
            <a:schemeClr val="dk1"/>
          </a:fontRef>
        </p:style>
        <p:txBody>
          <a:bodyPr lIns="76197" tIns="38098" rIns="76197" bIns="38098" anchor="ctr"/>
          <a:lstStyle/>
          <a:p>
            <a:pPr algn="just" defTabSz="761970" fontAlgn="auto">
              <a:spcBef>
                <a:spcPts val="0"/>
              </a:spcBef>
              <a:spcAft>
                <a:spcPts val="0"/>
              </a:spcAft>
              <a:defRPr/>
            </a:pPr>
            <a:r>
              <a:rPr lang="en-US" sz="1200" b="1" dirty="0">
                <a:solidFill>
                  <a:schemeClr val="bg2">
                    <a:lumMod val="10000"/>
                  </a:schemeClr>
                </a:solidFill>
                <a:latin typeface="Arial" pitchFamily="34" charset="0"/>
                <a:cs typeface="Arial" pitchFamily="34" charset="0"/>
              </a:rPr>
              <a:t>Acceso a información sobre las decisiones arbitrales (laudos) que involucran intereses públicos, permitiendo monitorear el uso de  los fondos públicos. </a:t>
            </a:r>
            <a:endParaRPr lang="es-PE" sz="1200" b="1" dirty="0">
              <a:solidFill>
                <a:schemeClr val="bg2">
                  <a:lumMod val="10000"/>
                </a:schemeClr>
              </a:solidFill>
              <a:latin typeface="Arial" pitchFamily="34" charset="0"/>
              <a:cs typeface="Arial" pitchFamily="34" charset="0"/>
            </a:endParaRPr>
          </a:p>
        </p:txBody>
      </p:sp>
      <p:sp>
        <p:nvSpPr>
          <p:cNvPr id="20" name="19 Rectángulo"/>
          <p:cNvSpPr/>
          <p:nvPr/>
        </p:nvSpPr>
        <p:spPr>
          <a:xfrm>
            <a:off x="142844" y="3500438"/>
            <a:ext cx="3240087" cy="792162"/>
          </a:xfrm>
          <a:prstGeom prst="rect">
            <a:avLst/>
          </a:prstGeom>
          <a:ln/>
        </p:spPr>
        <p:style>
          <a:lnRef idx="0">
            <a:schemeClr val="accent6"/>
          </a:lnRef>
          <a:fillRef idx="3">
            <a:schemeClr val="accent6"/>
          </a:fillRef>
          <a:effectRef idx="3">
            <a:schemeClr val="accent6"/>
          </a:effectRef>
          <a:fontRef idx="minor">
            <a:schemeClr val="lt1"/>
          </a:fontRef>
        </p:style>
        <p:txBody>
          <a:bodyPr lIns="76197" tIns="38098" rIns="76197" bIns="38098" anchor="ctr"/>
          <a:lstStyle/>
          <a:p>
            <a:pPr algn="ctr" defTabSz="761970" fontAlgn="auto">
              <a:spcBef>
                <a:spcPts val="0"/>
              </a:spcBef>
              <a:spcAft>
                <a:spcPts val="0"/>
              </a:spcAft>
              <a:defRPr/>
            </a:pPr>
            <a:r>
              <a:rPr lang="en-US" b="1" dirty="0">
                <a:latin typeface="Arial" pitchFamily="34" charset="0"/>
                <a:cs typeface="Arial" pitchFamily="34" charset="0"/>
              </a:rPr>
              <a:t>CELERIDAD</a:t>
            </a:r>
            <a:endParaRPr lang="es-PE" b="1" dirty="0">
              <a:latin typeface="Arial" pitchFamily="34" charset="0"/>
              <a:cs typeface="Arial" pitchFamily="34" charset="0"/>
            </a:endParaRPr>
          </a:p>
        </p:txBody>
      </p:sp>
      <p:cxnSp>
        <p:nvCxnSpPr>
          <p:cNvPr id="21" name="20 Conector recto"/>
          <p:cNvCxnSpPr/>
          <p:nvPr/>
        </p:nvCxnSpPr>
        <p:spPr>
          <a:xfrm>
            <a:off x="3419475" y="3860800"/>
            <a:ext cx="100806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22" name="21 Rectángulo redondeado"/>
          <p:cNvSpPr/>
          <p:nvPr/>
        </p:nvSpPr>
        <p:spPr>
          <a:xfrm>
            <a:off x="4427538" y="3213100"/>
            <a:ext cx="4465637" cy="1295400"/>
          </a:xfrm>
          <a:prstGeom prst="roundRect">
            <a:avLst/>
          </a:prstGeom>
          <a:ln/>
        </p:spPr>
        <p:style>
          <a:lnRef idx="1">
            <a:schemeClr val="accent6"/>
          </a:lnRef>
          <a:fillRef idx="2">
            <a:schemeClr val="accent6"/>
          </a:fillRef>
          <a:effectRef idx="1">
            <a:schemeClr val="accent6"/>
          </a:effectRef>
          <a:fontRef idx="minor">
            <a:schemeClr val="dk1"/>
          </a:fontRef>
        </p:style>
        <p:txBody>
          <a:bodyPr lIns="76197" tIns="38098" rIns="76197" bIns="38098" anchor="ctr"/>
          <a:lstStyle/>
          <a:p>
            <a:pPr algn="just" defTabSz="761970" fontAlgn="auto">
              <a:spcBef>
                <a:spcPts val="0"/>
              </a:spcBef>
              <a:spcAft>
                <a:spcPts val="0"/>
              </a:spcAft>
              <a:defRPr/>
            </a:pPr>
            <a:r>
              <a:rPr lang="en-US" sz="1200" b="1" dirty="0">
                <a:solidFill>
                  <a:schemeClr val="bg2">
                    <a:lumMod val="10000"/>
                  </a:schemeClr>
                </a:solidFill>
                <a:latin typeface="Arial" pitchFamily="34" charset="0"/>
                <a:cs typeface="Arial" pitchFamily="34" charset="0"/>
              </a:rPr>
              <a:t>Promover mecanimos que permitan dinamizar el arbitraje en </a:t>
            </a:r>
            <a:r>
              <a:rPr lang="en-US" sz="1200" b="1" dirty="0" smtClean="0">
                <a:solidFill>
                  <a:schemeClr val="bg2">
                    <a:lumMod val="10000"/>
                  </a:schemeClr>
                </a:solidFill>
                <a:latin typeface="Arial" pitchFamily="34" charset="0"/>
                <a:cs typeface="Arial" pitchFamily="34" charset="0"/>
              </a:rPr>
              <a:t>compras públicas </a:t>
            </a:r>
            <a:r>
              <a:rPr lang="en-US" sz="1200" b="1" dirty="0">
                <a:solidFill>
                  <a:schemeClr val="bg2">
                    <a:lumMod val="10000"/>
                  </a:schemeClr>
                </a:solidFill>
                <a:latin typeface="Arial" pitchFamily="34" charset="0"/>
                <a:cs typeface="Arial" pitchFamily="34" charset="0"/>
              </a:rPr>
              <a:t>para alcanzar una decisión en tiempo razonable, sin afectar el debido proceso.</a:t>
            </a:r>
            <a:endParaRPr lang="es-PE" sz="1200" b="1" dirty="0">
              <a:solidFill>
                <a:schemeClr val="bg2">
                  <a:lumMod val="10000"/>
                </a:schemeClr>
              </a:solidFill>
              <a:latin typeface="Arial" pitchFamily="34" charset="0"/>
              <a:cs typeface="Arial" pitchFamily="34" charset="0"/>
            </a:endParaRPr>
          </a:p>
        </p:txBody>
      </p:sp>
      <p:sp>
        <p:nvSpPr>
          <p:cNvPr id="23" name="22 Rectángulo"/>
          <p:cNvSpPr/>
          <p:nvPr/>
        </p:nvSpPr>
        <p:spPr>
          <a:xfrm>
            <a:off x="142844" y="5157788"/>
            <a:ext cx="3240087" cy="792162"/>
          </a:xfrm>
          <a:prstGeom prst="rect">
            <a:avLst/>
          </a:prstGeom>
          <a:ln/>
        </p:spPr>
        <p:style>
          <a:lnRef idx="0">
            <a:schemeClr val="accent6"/>
          </a:lnRef>
          <a:fillRef idx="3">
            <a:schemeClr val="accent6"/>
          </a:fillRef>
          <a:effectRef idx="3">
            <a:schemeClr val="accent6"/>
          </a:effectRef>
          <a:fontRef idx="minor">
            <a:schemeClr val="lt1"/>
          </a:fontRef>
        </p:style>
        <p:txBody>
          <a:bodyPr lIns="76197" tIns="38098" rIns="76197" bIns="38098" anchor="ctr"/>
          <a:lstStyle/>
          <a:p>
            <a:pPr algn="ctr" defTabSz="761970" fontAlgn="auto">
              <a:spcBef>
                <a:spcPts val="0"/>
              </a:spcBef>
              <a:spcAft>
                <a:spcPts val="0"/>
              </a:spcAft>
              <a:defRPr/>
            </a:pPr>
            <a:r>
              <a:rPr lang="en-US" b="1" dirty="0">
                <a:latin typeface="Arial" pitchFamily="34" charset="0"/>
                <a:cs typeface="Arial" pitchFamily="34" charset="0"/>
              </a:rPr>
              <a:t>CONFIANZA</a:t>
            </a:r>
            <a:endParaRPr lang="es-PE" b="1" dirty="0">
              <a:latin typeface="Arial" pitchFamily="34" charset="0"/>
              <a:cs typeface="Arial" pitchFamily="34" charset="0"/>
            </a:endParaRPr>
          </a:p>
        </p:txBody>
      </p:sp>
      <p:cxnSp>
        <p:nvCxnSpPr>
          <p:cNvPr id="24" name="23 Conector recto"/>
          <p:cNvCxnSpPr/>
          <p:nvPr/>
        </p:nvCxnSpPr>
        <p:spPr>
          <a:xfrm>
            <a:off x="3419475" y="5516563"/>
            <a:ext cx="100806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25" name="24 Rectángulo redondeado"/>
          <p:cNvSpPr/>
          <p:nvPr/>
        </p:nvSpPr>
        <p:spPr>
          <a:xfrm>
            <a:off x="4427538" y="4868863"/>
            <a:ext cx="4465637" cy="1296987"/>
          </a:xfrm>
          <a:prstGeom prst="roundRect">
            <a:avLst/>
          </a:prstGeom>
          <a:ln/>
        </p:spPr>
        <p:style>
          <a:lnRef idx="1">
            <a:schemeClr val="accent6"/>
          </a:lnRef>
          <a:fillRef idx="2">
            <a:schemeClr val="accent6"/>
          </a:fillRef>
          <a:effectRef idx="1">
            <a:schemeClr val="accent6"/>
          </a:effectRef>
          <a:fontRef idx="minor">
            <a:schemeClr val="dk1"/>
          </a:fontRef>
        </p:style>
        <p:txBody>
          <a:bodyPr lIns="76197" tIns="38098" rIns="76197" bIns="38098" anchor="ctr"/>
          <a:lstStyle/>
          <a:p>
            <a:pPr algn="just" defTabSz="761970" fontAlgn="auto">
              <a:spcBef>
                <a:spcPts val="0"/>
              </a:spcBef>
              <a:spcAft>
                <a:spcPts val="0"/>
              </a:spcAft>
              <a:defRPr/>
            </a:pPr>
            <a:r>
              <a:rPr lang="en-US" sz="1200" b="1" dirty="0">
                <a:solidFill>
                  <a:schemeClr val="bg2">
                    <a:lumMod val="10000"/>
                  </a:schemeClr>
                </a:solidFill>
                <a:latin typeface="Arial" pitchFamily="34" charset="0"/>
                <a:cs typeface="Arial" pitchFamily="34" charset="0"/>
              </a:rPr>
              <a:t>En caso de surgir un conflicto, el Estado debe promover mecanismos que procuren garantizar que el arbitraje en </a:t>
            </a:r>
            <a:r>
              <a:rPr lang="en-US" sz="1200" b="1" dirty="0" smtClean="0">
                <a:solidFill>
                  <a:schemeClr val="bg2">
                    <a:lumMod val="10000"/>
                  </a:schemeClr>
                </a:solidFill>
                <a:latin typeface="Arial" pitchFamily="34" charset="0"/>
                <a:cs typeface="Arial" pitchFamily="34" charset="0"/>
              </a:rPr>
              <a:t>compras públicas se resuelva </a:t>
            </a:r>
            <a:r>
              <a:rPr lang="en-US" sz="1200" b="1" dirty="0">
                <a:solidFill>
                  <a:schemeClr val="bg2">
                    <a:lumMod val="10000"/>
                  </a:schemeClr>
                </a:solidFill>
                <a:latin typeface="Arial" pitchFamily="34" charset="0"/>
                <a:cs typeface="Arial" pitchFamily="34" charset="0"/>
              </a:rPr>
              <a:t>con imparcialdiad, independencia y en forma adecuada.</a:t>
            </a:r>
            <a:endParaRPr lang="es-PE" sz="1200" b="1" dirty="0">
              <a:solidFill>
                <a:schemeClr val="bg2">
                  <a:lumMod val="10000"/>
                </a:schemeClr>
              </a:solidFill>
              <a:latin typeface="Arial" pitchFamily="34" charset="0"/>
              <a:cs typeface="Arial" pitchFamily="34" charset="0"/>
            </a:endParaRPr>
          </a:p>
        </p:txBody>
      </p:sp>
      <p:pic>
        <p:nvPicPr>
          <p:cNvPr id="13" name="12 Imagen" descr="PPT hoja.jpg"/>
          <p:cNvPicPr>
            <a:picLocks noChangeAspect="1"/>
          </p:cNvPicPr>
          <p:nvPr/>
        </p:nvPicPr>
        <p:blipFill>
          <a:blip r:embed="rId3" cstate="print"/>
          <a:stretch>
            <a:fillRect/>
          </a:stretch>
        </p:blipFill>
        <p:spPr>
          <a:xfrm>
            <a:off x="417542" y="174608"/>
            <a:ext cx="8369300" cy="825500"/>
          </a:xfrm>
          <a:prstGeom prst="rect">
            <a:avLst/>
          </a:prstGeom>
        </p:spPr>
      </p:pic>
      <p:sp>
        <p:nvSpPr>
          <p:cNvPr id="14" name="28 CuadroTexto"/>
          <p:cNvSpPr txBox="1">
            <a:spLocks noChangeArrowheads="1"/>
          </p:cNvSpPr>
          <p:nvPr/>
        </p:nvSpPr>
        <p:spPr bwMode="auto">
          <a:xfrm>
            <a:off x="2857500" y="428604"/>
            <a:ext cx="5000625" cy="523220"/>
          </a:xfrm>
          <a:prstGeom prst="rect">
            <a:avLst/>
          </a:prstGeom>
          <a:noFill/>
          <a:ln w="9525">
            <a:noFill/>
            <a:miter lim="800000"/>
            <a:headEnd/>
            <a:tailEnd/>
          </a:ln>
        </p:spPr>
        <p:txBody>
          <a:bodyPr>
            <a:spAutoFit/>
          </a:bodyPr>
          <a:lstStyle/>
          <a:p>
            <a:pPr algn="ctr"/>
            <a:r>
              <a:rPr lang="es-PE" sz="2800" dirty="0" smtClean="0">
                <a:latin typeface="Arial" charset="0"/>
              </a:rPr>
              <a:t>Los tres ejes</a:t>
            </a:r>
            <a:endParaRPr lang="es-PE" sz="2800"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42875" y="2247900"/>
            <a:ext cx="1785938" cy="257175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defTabSz="761970" fontAlgn="auto">
              <a:spcBef>
                <a:spcPts val="0"/>
              </a:spcBef>
              <a:spcAft>
                <a:spcPts val="0"/>
              </a:spcAft>
              <a:defRPr/>
            </a:pPr>
            <a:r>
              <a:rPr lang="es-ES" sz="1600" b="1" dirty="0">
                <a:solidFill>
                  <a:schemeClr val="tx1">
                    <a:lumMod val="65000"/>
                    <a:lumOff val="35000"/>
                  </a:schemeClr>
                </a:solidFill>
              </a:rPr>
              <a:t>TRANSPARENCIA</a:t>
            </a:r>
            <a:endParaRPr lang="es-ES" sz="1600" dirty="0">
              <a:solidFill>
                <a:schemeClr val="tx1">
                  <a:lumMod val="65000"/>
                  <a:lumOff val="35000"/>
                </a:schemeClr>
              </a:solidFill>
            </a:endParaRPr>
          </a:p>
          <a:p>
            <a:pPr algn="ctr" defTabSz="761970" fontAlgn="auto">
              <a:spcBef>
                <a:spcPts val="0"/>
              </a:spcBef>
              <a:spcAft>
                <a:spcPts val="0"/>
              </a:spcAft>
              <a:defRPr/>
            </a:pPr>
            <a:endParaRPr lang="es-ES" sz="1300" dirty="0">
              <a:solidFill>
                <a:schemeClr val="tx1">
                  <a:lumMod val="65000"/>
                  <a:lumOff val="35000"/>
                </a:schemeClr>
              </a:solidFill>
            </a:endParaRPr>
          </a:p>
          <a:p>
            <a:pPr algn="ctr" defTabSz="761970" fontAlgn="auto">
              <a:spcBef>
                <a:spcPts val="0"/>
              </a:spcBef>
              <a:spcAft>
                <a:spcPts val="0"/>
              </a:spcAft>
              <a:defRPr/>
            </a:pPr>
            <a:r>
              <a:rPr lang="es-ES" sz="900" dirty="0">
                <a:solidFill>
                  <a:schemeClr val="tx1">
                    <a:lumMod val="65000"/>
                    <a:lumOff val="35000"/>
                  </a:schemeClr>
                </a:solidFill>
              </a:rPr>
              <a:t>OSCE ha implementado mecanismos que permiten mayor transparencia en la gestión arbitral</a:t>
            </a:r>
            <a:endParaRPr lang="es-ES" sz="1200" dirty="0">
              <a:solidFill>
                <a:schemeClr val="tx1">
                  <a:lumMod val="65000"/>
                  <a:lumOff val="35000"/>
                </a:schemeClr>
              </a:solidFill>
            </a:endParaRPr>
          </a:p>
        </p:txBody>
      </p:sp>
      <p:cxnSp>
        <p:nvCxnSpPr>
          <p:cNvPr id="11" name="10 Conector recto"/>
          <p:cNvCxnSpPr/>
          <p:nvPr/>
        </p:nvCxnSpPr>
        <p:spPr>
          <a:xfrm>
            <a:off x="1928813" y="3533775"/>
            <a:ext cx="214312" cy="0"/>
          </a:xfrm>
          <a:prstGeom prst="line">
            <a:avLst/>
          </a:prstGeom>
          <a:ln>
            <a:solidFill>
              <a:srgbClr val="FA910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500062" y="3571876"/>
            <a:ext cx="3286125" cy="0"/>
          </a:xfrm>
          <a:prstGeom prst="line">
            <a:avLst/>
          </a:prstGeom>
          <a:ln>
            <a:solidFill>
              <a:srgbClr val="FA9104"/>
            </a:solidFill>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133600" y="1928813"/>
            <a:ext cx="285750" cy="1587"/>
          </a:xfrm>
          <a:prstGeom prst="straightConnector1">
            <a:avLst/>
          </a:prstGeom>
          <a:ln>
            <a:solidFill>
              <a:srgbClr val="FA9104"/>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2133600" y="5248275"/>
            <a:ext cx="285750" cy="1588"/>
          </a:xfrm>
          <a:prstGeom prst="straightConnector1">
            <a:avLst/>
          </a:prstGeom>
          <a:ln>
            <a:solidFill>
              <a:srgbClr val="FA9104"/>
            </a:solidFill>
            <a:tailEnd type="arrow"/>
          </a:ln>
        </p:spPr>
        <p:style>
          <a:lnRef idx="1">
            <a:schemeClr val="accent1"/>
          </a:lnRef>
          <a:fillRef idx="0">
            <a:schemeClr val="accent1"/>
          </a:fillRef>
          <a:effectRef idx="0">
            <a:schemeClr val="accent1"/>
          </a:effectRef>
          <a:fontRef idx="minor">
            <a:schemeClr val="tx1"/>
          </a:fontRef>
        </p:style>
      </p:cxnSp>
      <p:sp>
        <p:nvSpPr>
          <p:cNvPr id="26" name="25 Cerrar llave"/>
          <p:cNvSpPr/>
          <p:nvPr/>
        </p:nvSpPr>
        <p:spPr>
          <a:xfrm>
            <a:off x="6858000" y="1143000"/>
            <a:ext cx="285750" cy="5357813"/>
          </a:xfrm>
          <a:prstGeom prst="rightBrace">
            <a:avLst>
              <a:gd name="adj1" fmla="val 8333"/>
              <a:gd name="adj2" fmla="val 44354"/>
            </a:avLst>
          </a:prstGeom>
          <a:ln>
            <a:solidFill>
              <a:srgbClr val="FA9104"/>
            </a:solidFill>
            <a:prstDash val="dash"/>
          </a:ln>
        </p:spPr>
        <p:style>
          <a:lnRef idx="1">
            <a:schemeClr val="accent1"/>
          </a:lnRef>
          <a:fillRef idx="0">
            <a:schemeClr val="accent1"/>
          </a:fillRef>
          <a:effectRef idx="0">
            <a:schemeClr val="accent1"/>
          </a:effectRef>
          <a:fontRef idx="minor">
            <a:schemeClr val="tx1"/>
          </a:fontRef>
        </p:style>
        <p:txBody>
          <a:bodyPr lIns="76197" tIns="38098" rIns="76197" bIns="38098" anchor="ctr"/>
          <a:lstStyle/>
          <a:p>
            <a:pPr algn="ctr" defTabSz="761970" fontAlgn="auto">
              <a:spcBef>
                <a:spcPts val="0"/>
              </a:spcBef>
              <a:spcAft>
                <a:spcPts val="0"/>
              </a:spcAft>
              <a:defRPr/>
            </a:pPr>
            <a:endParaRPr lang="es-ES" dirty="0"/>
          </a:p>
        </p:txBody>
      </p:sp>
      <p:sp>
        <p:nvSpPr>
          <p:cNvPr id="27" name="26 Rectángulo redondeado"/>
          <p:cNvSpPr/>
          <p:nvPr/>
        </p:nvSpPr>
        <p:spPr>
          <a:xfrm>
            <a:off x="4000500" y="4252913"/>
            <a:ext cx="2786063" cy="395287"/>
          </a:xfrm>
          <a:prstGeom prst="roundRect">
            <a:avLst/>
          </a:prstGeom>
          <a:solidFill>
            <a:schemeClr val="bg2">
              <a:lumMod val="90000"/>
            </a:schemeClr>
          </a:solidFill>
          <a:ln>
            <a:noFill/>
          </a:ln>
        </p:spPr>
        <p:style>
          <a:lnRef idx="1">
            <a:schemeClr val="accent5"/>
          </a:lnRef>
          <a:fillRef idx="2">
            <a:schemeClr val="accent5"/>
          </a:fillRef>
          <a:effectRef idx="1">
            <a:schemeClr val="accent5"/>
          </a:effectRef>
          <a:fontRef idx="minor">
            <a:schemeClr val="dk1"/>
          </a:fontRef>
        </p:style>
        <p:txBody>
          <a:bodyPr lIns="76197" tIns="38098" rIns="76197" bIns="38098" anchor="ctr"/>
          <a:lstStyle/>
          <a:p>
            <a:pPr algn="just" defTabSz="761970">
              <a:defRPr/>
            </a:pPr>
            <a:r>
              <a:rPr lang="es-ES" sz="900" dirty="0">
                <a:solidFill>
                  <a:schemeClr val="tx1">
                    <a:lumMod val="65000"/>
                    <a:lumOff val="35000"/>
                  </a:schemeClr>
                </a:solidFill>
                <a:latin typeface="+mj-lt"/>
                <a:ea typeface="Times New Roman" pitchFamily="18" charset="0"/>
                <a:cs typeface="Arial" pitchFamily="34" charset="0"/>
              </a:rPr>
              <a:t>Fichas de </a:t>
            </a:r>
            <a:r>
              <a:rPr lang="es-ES" sz="900" dirty="0" smtClean="0">
                <a:solidFill>
                  <a:schemeClr val="tx1">
                    <a:lumMod val="65000"/>
                    <a:lumOff val="35000"/>
                  </a:schemeClr>
                </a:solidFill>
                <a:latin typeface="+mj-lt"/>
                <a:ea typeface="Times New Roman" pitchFamily="18" charset="0"/>
                <a:cs typeface="Arial" pitchFamily="34" charset="0"/>
              </a:rPr>
              <a:t>árbitros </a:t>
            </a:r>
            <a:r>
              <a:rPr lang="es-ES" sz="900" dirty="0">
                <a:solidFill>
                  <a:schemeClr val="tx1">
                    <a:lumMod val="65000"/>
                    <a:lumOff val="35000"/>
                  </a:schemeClr>
                </a:solidFill>
                <a:latin typeface="+mj-lt"/>
                <a:ea typeface="Times New Roman" pitchFamily="18" charset="0"/>
                <a:cs typeface="Arial" pitchFamily="34" charset="0"/>
              </a:rPr>
              <a:t>(perfil profesional y trayectoria arbitral).</a:t>
            </a:r>
            <a:endParaRPr lang="es-ES" sz="900" dirty="0">
              <a:solidFill>
                <a:schemeClr val="tx1">
                  <a:lumMod val="65000"/>
                  <a:lumOff val="35000"/>
                </a:schemeClr>
              </a:solidFill>
              <a:latin typeface="+mj-lt"/>
              <a:cs typeface="Arial" pitchFamily="34" charset="0"/>
            </a:endParaRPr>
          </a:p>
        </p:txBody>
      </p:sp>
      <p:sp>
        <p:nvSpPr>
          <p:cNvPr id="28" name="27 Rectángulo redondeado"/>
          <p:cNvSpPr/>
          <p:nvPr/>
        </p:nvSpPr>
        <p:spPr>
          <a:xfrm>
            <a:off x="4000500" y="5000625"/>
            <a:ext cx="1428750" cy="1357313"/>
          </a:xfrm>
          <a:prstGeom prst="roundRect">
            <a:avLst/>
          </a:prstGeom>
          <a:solidFill>
            <a:schemeClr val="bg2">
              <a:lumMod val="90000"/>
            </a:schemeClr>
          </a:solidFill>
          <a:ln>
            <a:noFill/>
          </a:ln>
        </p:spPr>
        <p:style>
          <a:lnRef idx="1">
            <a:schemeClr val="accent5"/>
          </a:lnRef>
          <a:fillRef idx="2">
            <a:schemeClr val="accent5"/>
          </a:fillRef>
          <a:effectRef idx="1">
            <a:schemeClr val="accent5"/>
          </a:effectRef>
          <a:fontRef idx="minor">
            <a:schemeClr val="dk1"/>
          </a:fontRef>
        </p:style>
        <p:txBody>
          <a:bodyPr lIns="76197" tIns="38098" rIns="76197" bIns="38098" anchor="ctr"/>
          <a:lstStyle/>
          <a:p>
            <a:pPr defTabSz="761970">
              <a:defRPr/>
            </a:pPr>
            <a:r>
              <a:rPr lang="es-ES" sz="900" dirty="0">
                <a:solidFill>
                  <a:schemeClr val="tx1">
                    <a:lumMod val="65000"/>
                    <a:lumOff val="35000"/>
                  </a:schemeClr>
                </a:solidFill>
                <a:latin typeface="+mj-lt"/>
                <a:ea typeface="Times New Roman" pitchFamily="18" charset="0"/>
                <a:cs typeface="Arial" pitchFamily="34" charset="0"/>
              </a:rPr>
              <a:t>Información sistematizada para la mejora en la toma de decisiones sobre la elección de árbitros</a:t>
            </a:r>
            <a:endParaRPr lang="es-ES" sz="900" dirty="0">
              <a:solidFill>
                <a:schemeClr val="tx1">
                  <a:lumMod val="65000"/>
                  <a:lumOff val="35000"/>
                </a:schemeClr>
              </a:solidFill>
              <a:latin typeface="+mj-lt"/>
              <a:cs typeface="Arial" pitchFamily="34" charset="0"/>
            </a:endParaRPr>
          </a:p>
        </p:txBody>
      </p:sp>
      <p:sp>
        <p:nvSpPr>
          <p:cNvPr id="30" name="29 Abrir llave"/>
          <p:cNvSpPr/>
          <p:nvPr/>
        </p:nvSpPr>
        <p:spPr>
          <a:xfrm>
            <a:off x="5500688" y="5214938"/>
            <a:ext cx="144462" cy="928687"/>
          </a:xfrm>
          <a:prstGeom prst="leftBrace">
            <a:avLst/>
          </a:prstGeom>
          <a:noFill/>
          <a:ln w="9525">
            <a:solidFill>
              <a:schemeClr val="accent6"/>
            </a:solidFill>
          </a:ln>
          <a:effectLst/>
        </p:spPr>
        <p:style>
          <a:lnRef idx="2">
            <a:schemeClr val="accent5"/>
          </a:lnRef>
          <a:fillRef idx="0">
            <a:schemeClr val="accent5"/>
          </a:fillRef>
          <a:effectRef idx="1">
            <a:schemeClr val="accent5"/>
          </a:effectRef>
          <a:fontRef idx="minor">
            <a:schemeClr val="tx1"/>
          </a:fontRef>
        </p:style>
        <p:txBody>
          <a:bodyPr lIns="76197" tIns="38098" rIns="76197" bIns="38098" anchor="ctr"/>
          <a:lstStyle/>
          <a:p>
            <a:pPr algn="ctr" defTabSz="761970" fontAlgn="auto">
              <a:spcBef>
                <a:spcPts val="0"/>
              </a:spcBef>
              <a:spcAft>
                <a:spcPts val="0"/>
              </a:spcAft>
              <a:defRPr/>
            </a:pPr>
            <a:endParaRPr lang="es-ES" sz="800" dirty="0">
              <a:solidFill>
                <a:schemeClr val="tx1">
                  <a:lumMod val="65000"/>
                  <a:lumOff val="35000"/>
                </a:schemeClr>
              </a:solidFill>
              <a:latin typeface="+mj-lt"/>
            </a:endParaRPr>
          </a:p>
        </p:txBody>
      </p:sp>
      <p:sp>
        <p:nvSpPr>
          <p:cNvPr id="31" name="Rectangle 5"/>
          <p:cNvSpPr>
            <a:spLocks noChangeArrowheads="1"/>
          </p:cNvSpPr>
          <p:nvPr/>
        </p:nvSpPr>
        <p:spPr bwMode="auto">
          <a:xfrm>
            <a:off x="5537200" y="5243513"/>
            <a:ext cx="1538288" cy="769937"/>
          </a:xfrm>
          <a:prstGeom prst="rect">
            <a:avLst/>
          </a:prstGeom>
          <a:noFill/>
          <a:ln w="9525">
            <a:noFill/>
            <a:miter lim="800000"/>
            <a:headEnd/>
            <a:tailEnd/>
          </a:ln>
          <a:effectLst/>
        </p:spPr>
        <p:txBody>
          <a:bodyPr lIns="76197" tIns="38098" rIns="76197" bIns="38098" anchor="ctr">
            <a:spAutoFit/>
          </a:bodyPr>
          <a:lstStyle/>
          <a:p>
            <a:pPr marL="148161" indent="-148161" defTabSz="761970" eaLnBrk="0" hangingPunct="0">
              <a:buFont typeface="Wingdings" pitchFamily="2" charset="2"/>
              <a:buChar char="§"/>
              <a:defRPr/>
            </a:pPr>
            <a:r>
              <a:rPr lang="es-ES" sz="900" dirty="0">
                <a:solidFill>
                  <a:schemeClr val="tx1">
                    <a:lumMod val="65000"/>
                    <a:lumOff val="35000"/>
                  </a:schemeClr>
                </a:solidFill>
                <a:latin typeface="+mj-lt"/>
                <a:ea typeface="Times New Roman" pitchFamily="18" charset="0"/>
                <a:cs typeface="Arial" pitchFamily="34" charset="0"/>
              </a:rPr>
              <a:t>Designaciones</a:t>
            </a:r>
            <a:endParaRPr lang="es-ES" sz="900" dirty="0">
              <a:solidFill>
                <a:schemeClr val="tx1">
                  <a:lumMod val="65000"/>
                  <a:lumOff val="35000"/>
                </a:schemeClr>
              </a:solidFill>
              <a:latin typeface="+mj-lt"/>
              <a:cs typeface="Arial" pitchFamily="34" charset="0"/>
            </a:endParaRPr>
          </a:p>
          <a:p>
            <a:pPr marL="148161" indent="-148161" defTabSz="761970" eaLnBrk="0" hangingPunct="0">
              <a:buFont typeface="Wingdings" pitchFamily="2" charset="2"/>
              <a:buChar char="§"/>
              <a:defRPr/>
            </a:pPr>
            <a:r>
              <a:rPr lang="es-ES" sz="900" dirty="0">
                <a:solidFill>
                  <a:schemeClr val="tx1">
                    <a:lumMod val="65000"/>
                    <a:lumOff val="35000"/>
                  </a:schemeClr>
                </a:solidFill>
                <a:latin typeface="+mj-lt"/>
                <a:ea typeface="Times New Roman" pitchFamily="18" charset="0"/>
                <a:cs typeface="Arial" pitchFamily="34" charset="0"/>
              </a:rPr>
              <a:t>Recusaciones</a:t>
            </a:r>
            <a:endParaRPr lang="es-ES" sz="900" dirty="0">
              <a:solidFill>
                <a:schemeClr val="tx1">
                  <a:lumMod val="65000"/>
                  <a:lumOff val="35000"/>
                </a:schemeClr>
              </a:solidFill>
              <a:latin typeface="+mj-lt"/>
              <a:cs typeface="Arial" pitchFamily="34" charset="0"/>
            </a:endParaRPr>
          </a:p>
          <a:p>
            <a:pPr marL="148161" indent="-148161" defTabSz="761970" eaLnBrk="0" hangingPunct="0">
              <a:buFont typeface="Wingdings" pitchFamily="2" charset="2"/>
              <a:buChar char="§"/>
              <a:defRPr/>
            </a:pPr>
            <a:r>
              <a:rPr lang="es-ES" sz="900" dirty="0">
                <a:solidFill>
                  <a:schemeClr val="tx1">
                    <a:lumMod val="65000"/>
                    <a:lumOff val="35000"/>
                  </a:schemeClr>
                </a:solidFill>
                <a:latin typeface="+mj-lt"/>
                <a:ea typeface="Times New Roman" pitchFamily="18" charset="0"/>
                <a:cs typeface="Arial" pitchFamily="34" charset="0"/>
              </a:rPr>
              <a:t>Instalaciones </a:t>
            </a:r>
            <a:endParaRPr lang="es-ES" sz="900" dirty="0">
              <a:solidFill>
                <a:schemeClr val="tx1">
                  <a:lumMod val="65000"/>
                  <a:lumOff val="35000"/>
                </a:schemeClr>
              </a:solidFill>
              <a:latin typeface="+mj-lt"/>
              <a:cs typeface="Arial" pitchFamily="34" charset="0"/>
            </a:endParaRPr>
          </a:p>
          <a:p>
            <a:pPr marL="148161" indent="-148161" defTabSz="761970" eaLnBrk="0" hangingPunct="0">
              <a:buFont typeface="Wingdings" pitchFamily="2" charset="2"/>
              <a:buChar char="§"/>
              <a:defRPr/>
            </a:pPr>
            <a:r>
              <a:rPr lang="es-ES" sz="900" dirty="0">
                <a:solidFill>
                  <a:schemeClr val="tx1">
                    <a:lumMod val="65000"/>
                    <a:lumOff val="35000"/>
                  </a:schemeClr>
                </a:solidFill>
                <a:latin typeface="+mj-lt"/>
                <a:ea typeface="Times New Roman" pitchFamily="18" charset="0"/>
                <a:cs typeface="Arial" pitchFamily="34" charset="0"/>
              </a:rPr>
              <a:t>Laudos y sentencias en materia arbitral</a:t>
            </a:r>
            <a:endParaRPr lang="es-ES" sz="900" dirty="0">
              <a:solidFill>
                <a:schemeClr val="tx1">
                  <a:lumMod val="65000"/>
                  <a:lumOff val="35000"/>
                </a:schemeClr>
              </a:solidFill>
              <a:latin typeface="+mj-lt"/>
              <a:cs typeface="Arial" pitchFamily="34" charset="0"/>
            </a:endParaRPr>
          </a:p>
        </p:txBody>
      </p:sp>
      <p:cxnSp>
        <p:nvCxnSpPr>
          <p:cNvPr id="32" name="31 Conector recto"/>
          <p:cNvCxnSpPr/>
          <p:nvPr/>
        </p:nvCxnSpPr>
        <p:spPr>
          <a:xfrm>
            <a:off x="3643313" y="5249863"/>
            <a:ext cx="214312" cy="0"/>
          </a:xfrm>
          <a:prstGeom prst="line">
            <a:avLst/>
          </a:prstGeom>
          <a:ln>
            <a:solidFill>
              <a:srgbClr val="FA9104"/>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5400000">
            <a:off x="3214687" y="5072063"/>
            <a:ext cx="1285875" cy="0"/>
          </a:xfrm>
          <a:prstGeom prst="line">
            <a:avLst/>
          </a:prstGeom>
          <a:ln>
            <a:solidFill>
              <a:srgbClr val="FA9104"/>
            </a:solidFill>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V="1">
            <a:off x="3857625" y="5715000"/>
            <a:ext cx="142875" cy="1588"/>
          </a:xfrm>
          <a:prstGeom prst="straightConnector1">
            <a:avLst/>
          </a:prstGeom>
          <a:ln>
            <a:solidFill>
              <a:srgbClr val="FA9104"/>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flipV="1">
            <a:off x="3857625" y="4429125"/>
            <a:ext cx="142875" cy="1588"/>
          </a:xfrm>
          <a:prstGeom prst="straightConnector1">
            <a:avLst/>
          </a:prstGeom>
          <a:ln>
            <a:solidFill>
              <a:srgbClr val="FA9104"/>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3643313" y="2143125"/>
            <a:ext cx="214312" cy="0"/>
          </a:xfrm>
          <a:prstGeom prst="line">
            <a:avLst/>
          </a:prstGeom>
          <a:ln>
            <a:solidFill>
              <a:srgbClr val="FA9104"/>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rot="5400000">
            <a:off x="3195637" y="2090738"/>
            <a:ext cx="1323975" cy="0"/>
          </a:xfrm>
          <a:prstGeom prst="line">
            <a:avLst/>
          </a:prstGeom>
          <a:ln>
            <a:solidFill>
              <a:srgbClr val="FA9104"/>
            </a:solidFill>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flipV="1">
            <a:off x="3857625" y="2141538"/>
            <a:ext cx="142875" cy="1587"/>
          </a:xfrm>
          <a:prstGeom prst="straightConnector1">
            <a:avLst/>
          </a:prstGeom>
          <a:ln>
            <a:solidFill>
              <a:srgbClr val="FA9104"/>
            </a:solidFill>
            <a:tailEnd type="arrow"/>
          </a:ln>
        </p:spPr>
        <p:style>
          <a:lnRef idx="1">
            <a:schemeClr val="accent1"/>
          </a:lnRef>
          <a:fillRef idx="0">
            <a:schemeClr val="accent1"/>
          </a:fillRef>
          <a:effectRef idx="0">
            <a:schemeClr val="accent1"/>
          </a:effectRef>
          <a:fontRef idx="minor">
            <a:schemeClr val="tx1"/>
          </a:fontRef>
        </p:style>
      </p:cxnSp>
      <p:sp>
        <p:nvSpPr>
          <p:cNvPr id="52" name="51 Rectángulo redondeado"/>
          <p:cNvSpPr/>
          <p:nvPr/>
        </p:nvSpPr>
        <p:spPr>
          <a:xfrm>
            <a:off x="4000500" y="1933575"/>
            <a:ext cx="2786063" cy="428625"/>
          </a:xfrm>
          <a:prstGeom prst="roundRect">
            <a:avLst/>
          </a:prstGeom>
          <a:solidFill>
            <a:schemeClr val="bg2">
              <a:lumMod val="90000"/>
            </a:schemeClr>
          </a:solidFill>
          <a:ln>
            <a:noFill/>
          </a:ln>
        </p:spPr>
        <p:style>
          <a:lnRef idx="1">
            <a:schemeClr val="accent5"/>
          </a:lnRef>
          <a:fillRef idx="2">
            <a:schemeClr val="accent5"/>
          </a:fillRef>
          <a:effectRef idx="1">
            <a:schemeClr val="accent5"/>
          </a:effectRef>
          <a:fontRef idx="minor">
            <a:schemeClr val="dk1"/>
          </a:fontRef>
        </p:style>
        <p:txBody>
          <a:bodyPr lIns="76197" tIns="38098" rIns="76197" bIns="38098" anchor="ctr"/>
          <a:lstStyle/>
          <a:p>
            <a:pPr algn="just" defTabSz="761970">
              <a:defRPr/>
            </a:pPr>
            <a:r>
              <a:rPr lang="es-ES" sz="900" dirty="0">
                <a:solidFill>
                  <a:schemeClr val="tx1">
                    <a:lumMod val="65000"/>
                    <a:lumOff val="35000"/>
                  </a:schemeClr>
                </a:solidFill>
                <a:latin typeface="+mj-lt"/>
                <a:cs typeface="Arial" pitchFamily="34" charset="0"/>
              </a:rPr>
              <a:t>Publicación y notificación los </a:t>
            </a:r>
            <a:r>
              <a:rPr lang="es-ES" sz="900" dirty="0">
                <a:solidFill>
                  <a:schemeClr val="tx1">
                    <a:lumMod val="65000"/>
                    <a:lumOff val="35000"/>
                  </a:schemeClr>
                </a:solidFill>
                <a:effectLst>
                  <a:outerShdw blurRad="38100" dist="38100" dir="2700000" algn="tl">
                    <a:srgbClr val="000000">
                      <a:alpha val="43137"/>
                    </a:srgbClr>
                  </a:outerShdw>
                </a:effectLst>
                <a:latin typeface="+mj-lt"/>
                <a:cs typeface="Arial" pitchFamily="34" charset="0"/>
              </a:rPr>
              <a:t>Laudos</a:t>
            </a:r>
            <a:r>
              <a:rPr lang="es-ES" sz="900" dirty="0">
                <a:solidFill>
                  <a:schemeClr val="tx1">
                    <a:lumMod val="65000"/>
                    <a:lumOff val="35000"/>
                  </a:schemeClr>
                </a:solidFill>
                <a:latin typeface="+mj-lt"/>
                <a:cs typeface="Arial" pitchFamily="34" charset="0"/>
              </a:rPr>
              <a:t> a través del SEACE.</a:t>
            </a:r>
          </a:p>
        </p:txBody>
      </p:sp>
      <p:sp>
        <p:nvSpPr>
          <p:cNvPr id="53" name="52 Rectángulo redondeado"/>
          <p:cNvSpPr/>
          <p:nvPr/>
        </p:nvSpPr>
        <p:spPr>
          <a:xfrm>
            <a:off x="4000500" y="2609850"/>
            <a:ext cx="2786063" cy="500063"/>
          </a:xfrm>
          <a:prstGeom prst="roundRect">
            <a:avLst/>
          </a:prstGeom>
          <a:solidFill>
            <a:schemeClr val="bg2">
              <a:lumMod val="90000"/>
            </a:schemeClr>
          </a:solidFill>
          <a:ln>
            <a:noFill/>
          </a:ln>
        </p:spPr>
        <p:style>
          <a:lnRef idx="1">
            <a:schemeClr val="accent5"/>
          </a:lnRef>
          <a:fillRef idx="2">
            <a:schemeClr val="accent5"/>
          </a:fillRef>
          <a:effectRef idx="1">
            <a:schemeClr val="accent5"/>
          </a:effectRef>
          <a:fontRef idx="minor">
            <a:schemeClr val="dk1"/>
          </a:fontRef>
        </p:style>
        <p:txBody>
          <a:bodyPr lIns="76197" tIns="38098" rIns="76197" bIns="38098" anchor="ctr"/>
          <a:lstStyle/>
          <a:p>
            <a:pPr algn="just" defTabSz="761970">
              <a:defRPr/>
            </a:pPr>
            <a:r>
              <a:rPr lang="es-ES" sz="900" dirty="0">
                <a:solidFill>
                  <a:schemeClr val="tx1">
                    <a:lumMod val="65000"/>
                    <a:lumOff val="35000"/>
                  </a:schemeClr>
                </a:solidFill>
                <a:latin typeface="+mj-lt"/>
                <a:cs typeface="Arial" pitchFamily="34" charset="0"/>
              </a:rPr>
              <a:t>Sistematización de laudos registrados en el SEACE por materia controvertida.</a:t>
            </a:r>
          </a:p>
        </p:txBody>
      </p:sp>
      <p:cxnSp>
        <p:nvCxnSpPr>
          <p:cNvPr id="55" name="54 Conector recto de flecha"/>
          <p:cNvCxnSpPr/>
          <p:nvPr/>
        </p:nvCxnSpPr>
        <p:spPr>
          <a:xfrm flipV="1">
            <a:off x="3857625" y="2752725"/>
            <a:ext cx="142875" cy="1588"/>
          </a:xfrm>
          <a:prstGeom prst="straightConnector1">
            <a:avLst/>
          </a:prstGeom>
          <a:ln>
            <a:solidFill>
              <a:srgbClr val="FA9104"/>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flipV="1">
            <a:off x="3857625" y="1428750"/>
            <a:ext cx="142875" cy="1588"/>
          </a:xfrm>
          <a:prstGeom prst="straightConnector1">
            <a:avLst/>
          </a:prstGeom>
          <a:ln>
            <a:solidFill>
              <a:srgbClr val="FA9104"/>
            </a:solidFill>
            <a:tailEnd type="arrow"/>
          </a:ln>
        </p:spPr>
        <p:style>
          <a:lnRef idx="1">
            <a:schemeClr val="accent1"/>
          </a:lnRef>
          <a:fillRef idx="0">
            <a:schemeClr val="accent1"/>
          </a:fillRef>
          <a:effectRef idx="0">
            <a:schemeClr val="accent1"/>
          </a:effectRef>
          <a:fontRef idx="minor">
            <a:schemeClr val="tx1"/>
          </a:fontRef>
        </p:style>
      </p:cxnSp>
      <p:sp>
        <p:nvSpPr>
          <p:cNvPr id="64" name="63 Rectángulo redondeado"/>
          <p:cNvSpPr/>
          <p:nvPr/>
        </p:nvSpPr>
        <p:spPr>
          <a:xfrm>
            <a:off x="4000500" y="1214438"/>
            <a:ext cx="2786063" cy="466725"/>
          </a:xfrm>
          <a:prstGeom prst="roundRect">
            <a:avLst/>
          </a:prstGeom>
          <a:solidFill>
            <a:schemeClr val="bg2">
              <a:lumMod val="90000"/>
            </a:schemeClr>
          </a:solidFill>
          <a:ln>
            <a:noFill/>
          </a:ln>
        </p:spPr>
        <p:style>
          <a:lnRef idx="1">
            <a:schemeClr val="accent5"/>
          </a:lnRef>
          <a:fillRef idx="2">
            <a:schemeClr val="accent5"/>
          </a:fillRef>
          <a:effectRef idx="1">
            <a:schemeClr val="accent5"/>
          </a:effectRef>
          <a:fontRef idx="minor">
            <a:schemeClr val="dk1"/>
          </a:fontRef>
        </p:style>
        <p:txBody>
          <a:bodyPr lIns="76197" tIns="38098" rIns="76197" bIns="38098" anchor="ctr"/>
          <a:lstStyle/>
          <a:p>
            <a:pPr algn="just" defTabSz="761970">
              <a:defRPr/>
            </a:pPr>
            <a:r>
              <a:rPr lang="es-ES" sz="900" dirty="0">
                <a:solidFill>
                  <a:schemeClr val="tx1">
                    <a:lumMod val="65000"/>
                    <a:lumOff val="35000"/>
                  </a:schemeClr>
                </a:solidFill>
                <a:latin typeface="+mj-lt"/>
                <a:cs typeface="Arial" pitchFamily="34" charset="0"/>
              </a:rPr>
              <a:t>Registro de información sobre los arbitrajes en los que participan Entidades Públicas.</a:t>
            </a:r>
          </a:p>
        </p:txBody>
      </p:sp>
      <p:sp>
        <p:nvSpPr>
          <p:cNvPr id="66" name="65 Rectángulo redondeado"/>
          <p:cNvSpPr/>
          <p:nvPr/>
        </p:nvSpPr>
        <p:spPr>
          <a:xfrm>
            <a:off x="7215188" y="1785938"/>
            <a:ext cx="1785937" cy="3500437"/>
          </a:xfrm>
          <a:prstGeom prst="roundRect">
            <a:avLst/>
          </a:prstGeom>
          <a:solidFill>
            <a:srgbClr val="FA9104"/>
          </a:solidFill>
          <a:ln>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marL="71435" indent="-71435" defTabSz="761970" fontAlgn="auto">
              <a:spcBef>
                <a:spcPts val="0"/>
              </a:spcBef>
              <a:spcAft>
                <a:spcPts val="0"/>
              </a:spcAft>
              <a:buFont typeface="Wingdings" pitchFamily="2" charset="2"/>
              <a:buChar char="ü"/>
              <a:defRPr/>
            </a:pPr>
            <a:endParaRPr lang="es-ES" sz="1600" dirty="0">
              <a:solidFill>
                <a:schemeClr val="bg1"/>
              </a:solidFill>
            </a:endParaRPr>
          </a:p>
          <a:p>
            <a:pPr marL="176213" indent="-176213" defTabSz="761970" fontAlgn="auto">
              <a:spcBef>
                <a:spcPts val="0"/>
              </a:spcBef>
              <a:spcAft>
                <a:spcPts val="0"/>
              </a:spcAft>
              <a:buFont typeface="Wingdings" pitchFamily="2" charset="2"/>
              <a:buChar char="ü"/>
              <a:defRPr/>
            </a:pPr>
            <a:r>
              <a:rPr lang="es-ES" sz="1600" dirty="0">
                <a:solidFill>
                  <a:schemeClr val="bg1"/>
                </a:solidFill>
              </a:rPr>
              <a:t>Seguridad jurídica</a:t>
            </a:r>
          </a:p>
          <a:p>
            <a:pPr marL="176213" indent="-176213" defTabSz="761970" fontAlgn="auto">
              <a:spcBef>
                <a:spcPts val="0"/>
              </a:spcBef>
              <a:spcAft>
                <a:spcPts val="0"/>
              </a:spcAft>
              <a:buFont typeface="Wingdings" pitchFamily="2" charset="2"/>
              <a:buChar char="ü"/>
              <a:defRPr/>
            </a:pPr>
            <a:endParaRPr lang="es-ES" sz="1600" dirty="0">
              <a:solidFill>
                <a:schemeClr val="bg1"/>
              </a:solidFill>
            </a:endParaRPr>
          </a:p>
          <a:p>
            <a:pPr marL="176213" indent="-176213" defTabSz="761970" fontAlgn="auto">
              <a:spcBef>
                <a:spcPts val="0"/>
              </a:spcBef>
              <a:spcAft>
                <a:spcPts val="0"/>
              </a:spcAft>
              <a:buFont typeface="Wingdings" pitchFamily="2" charset="2"/>
              <a:buChar char="ü"/>
              <a:defRPr/>
            </a:pPr>
            <a:r>
              <a:rPr lang="es-ES" sz="1600" dirty="0">
                <a:solidFill>
                  <a:schemeClr val="bg1"/>
                </a:solidFill>
              </a:rPr>
              <a:t> Mayor predictibilidad </a:t>
            </a:r>
          </a:p>
          <a:p>
            <a:pPr marL="176213" indent="-176213" defTabSz="761970" fontAlgn="auto">
              <a:spcBef>
                <a:spcPts val="0"/>
              </a:spcBef>
              <a:spcAft>
                <a:spcPts val="0"/>
              </a:spcAft>
              <a:buFont typeface="Wingdings" pitchFamily="2" charset="2"/>
              <a:buChar char="ü"/>
              <a:defRPr/>
            </a:pPr>
            <a:endParaRPr lang="es-ES" sz="1600" dirty="0">
              <a:solidFill>
                <a:schemeClr val="bg1"/>
              </a:solidFill>
            </a:endParaRPr>
          </a:p>
          <a:p>
            <a:pPr marL="176213" indent="-176213" defTabSz="761970" fontAlgn="auto">
              <a:spcBef>
                <a:spcPts val="0"/>
              </a:spcBef>
              <a:spcAft>
                <a:spcPts val="0"/>
              </a:spcAft>
              <a:buFont typeface="Wingdings" pitchFamily="2" charset="2"/>
              <a:buChar char="ü"/>
              <a:defRPr/>
            </a:pPr>
            <a:r>
              <a:rPr lang="es-ES" sz="1600" dirty="0">
                <a:solidFill>
                  <a:schemeClr val="bg1"/>
                </a:solidFill>
              </a:rPr>
              <a:t> A mayor transparencia, mayor confianza </a:t>
            </a:r>
          </a:p>
          <a:p>
            <a:pPr marL="176213" indent="-176213" defTabSz="761970" fontAlgn="auto">
              <a:spcBef>
                <a:spcPts val="0"/>
              </a:spcBef>
              <a:spcAft>
                <a:spcPts val="0"/>
              </a:spcAft>
              <a:buFont typeface="Wingdings" pitchFamily="2" charset="2"/>
              <a:buChar char="ü"/>
              <a:defRPr/>
            </a:pPr>
            <a:endParaRPr lang="es-ES" sz="1600" dirty="0">
              <a:solidFill>
                <a:schemeClr val="bg1"/>
              </a:solidFill>
            </a:endParaRPr>
          </a:p>
          <a:p>
            <a:pPr marL="176213" indent="-176213" defTabSz="761970" fontAlgn="auto">
              <a:spcBef>
                <a:spcPts val="0"/>
              </a:spcBef>
              <a:spcAft>
                <a:spcPts val="0"/>
              </a:spcAft>
              <a:buFont typeface="Wingdings" pitchFamily="2" charset="2"/>
              <a:buChar char="ü"/>
              <a:defRPr/>
            </a:pPr>
            <a:r>
              <a:rPr lang="es-ES" sz="1600" dirty="0">
                <a:solidFill>
                  <a:schemeClr val="bg1"/>
                </a:solidFill>
              </a:rPr>
              <a:t> Seguimiento estadístico </a:t>
            </a:r>
          </a:p>
          <a:p>
            <a:pPr marL="71435" indent="-71435" defTabSz="761970" fontAlgn="auto">
              <a:spcBef>
                <a:spcPts val="0"/>
              </a:spcBef>
              <a:spcAft>
                <a:spcPts val="0"/>
              </a:spcAft>
              <a:buFont typeface="Wingdings" pitchFamily="2" charset="2"/>
              <a:buChar char="ü"/>
              <a:defRPr/>
            </a:pPr>
            <a:endParaRPr lang="es-ES" sz="1600" dirty="0">
              <a:solidFill>
                <a:schemeClr val="bg1"/>
              </a:solidFill>
            </a:endParaRPr>
          </a:p>
        </p:txBody>
      </p:sp>
      <p:cxnSp>
        <p:nvCxnSpPr>
          <p:cNvPr id="37" name="36 Conector recto"/>
          <p:cNvCxnSpPr/>
          <p:nvPr/>
        </p:nvCxnSpPr>
        <p:spPr>
          <a:xfrm rot="5400000">
            <a:off x="4305300" y="3305175"/>
            <a:ext cx="247650" cy="0"/>
          </a:xfrm>
          <a:prstGeom prst="line">
            <a:avLst/>
          </a:prstGeom>
          <a:ln>
            <a:solidFill>
              <a:srgbClr val="FA9104"/>
            </a:solidFill>
            <a:prstDash val="dash"/>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a:off x="4429125" y="3443288"/>
            <a:ext cx="357188" cy="1587"/>
          </a:xfrm>
          <a:prstGeom prst="straightConnector1">
            <a:avLst/>
          </a:prstGeom>
          <a:ln>
            <a:solidFill>
              <a:srgbClr val="FA9104"/>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 name="39 Rectángulo"/>
          <p:cNvSpPr/>
          <p:nvPr/>
        </p:nvSpPr>
        <p:spPr>
          <a:xfrm>
            <a:off x="4729163" y="3227388"/>
            <a:ext cx="2286000" cy="354012"/>
          </a:xfrm>
          <a:prstGeom prst="rect">
            <a:avLst/>
          </a:prstGeom>
        </p:spPr>
        <p:txBody>
          <a:bodyPr lIns="76197" tIns="38098" rIns="76197" bIns="38098">
            <a:spAutoFit/>
          </a:bodyPr>
          <a:lstStyle/>
          <a:p>
            <a:pPr defTabSz="761970" fontAlgn="auto">
              <a:spcBef>
                <a:spcPts val="0"/>
              </a:spcBef>
              <a:spcAft>
                <a:spcPts val="0"/>
              </a:spcAft>
              <a:defRPr/>
            </a:pPr>
            <a:r>
              <a:rPr lang="es-ES" sz="900" dirty="0">
                <a:solidFill>
                  <a:schemeClr val="tx1">
                    <a:lumMod val="65000"/>
                    <a:lumOff val="35000"/>
                  </a:schemeClr>
                </a:solidFill>
                <a:latin typeface="+mn-lt"/>
                <a:cs typeface="Arial" pitchFamily="34" charset="0"/>
              </a:rPr>
              <a:t>Al 2012, más de </a:t>
            </a:r>
            <a:r>
              <a:rPr lang="es-ES" sz="900" b="1" dirty="0">
                <a:solidFill>
                  <a:schemeClr val="tx1">
                    <a:lumMod val="65000"/>
                    <a:lumOff val="35000"/>
                  </a:schemeClr>
                </a:solidFill>
                <a:effectLst>
                  <a:outerShdw blurRad="38100" dist="38100" dir="2700000" algn="tl">
                    <a:srgbClr val="000000">
                      <a:alpha val="43137"/>
                    </a:srgbClr>
                  </a:outerShdw>
                </a:effectLst>
                <a:latin typeface="+mn-lt"/>
                <a:cs typeface="Arial" pitchFamily="34" charset="0"/>
              </a:rPr>
              <a:t>1900</a:t>
            </a:r>
            <a:r>
              <a:rPr lang="es-ES" sz="900" dirty="0">
                <a:solidFill>
                  <a:schemeClr val="tx1">
                    <a:lumMod val="65000"/>
                    <a:lumOff val="35000"/>
                  </a:schemeClr>
                </a:solidFill>
                <a:latin typeface="+mn-lt"/>
                <a:cs typeface="Arial" pitchFamily="34" charset="0"/>
              </a:rPr>
              <a:t> laudos sistematizados y clasificados.</a:t>
            </a:r>
            <a:endParaRPr lang="es-ES" sz="900" dirty="0">
              <a:latin typeface="+mn-lt"/>
              <a:cs typeface="+mn-cs"/>
            </a:endParaRPr>
          </a:p>
        </p:txBody>
      </p:sp>
      <p:sp>
        <p:nvSpPr>
          <p:cNvPr id="41" name="40 Rectángulo"/>
          <p:cNvSpPr/>
          <p:nvPr/>
        </p:nvSpPr>
        <p:spPr>
          <a:xfrm rot="16200000">
            <a:off x="404813" y="3357563"/>
            <a:ext cx="5357812" cy="785812"/>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defTabSz="761970" fontAlgn="auto">
              <a:spcBef>
                <a:spcPts val="0"/>
              </a:spcBef>
              <a:spcAft>
                <a:spcPts val="0"/>
              </a:spcAft>
              <a:defRPr/>
            </a:pPr>
            <a:endParaRPr lang="es-ES" dirty="0"/>
          </a:p>
        </p:txBody>
      </p:sp>
      <p:pic>
        <p:nvPicPr>
          <p:cNvPr id="9246" name="Picture 2"/>
          <p:cNvPicPr>
            <a:picLocks noChangeAspect="1" noChangeArrowheads="1"/>
          </p:cNvPicPr>
          <p:nvPr/>
        </p:nvPicPr>
        <p:blipFill>
          <a:blip r:embed="rId3" cstate="print">
            <a:clrChange>
              <a:clrFrom>
                <a:srgbClr val="FAF7F3"/>
              </a:clrFrom>
              <a:clrTo>
                <a:srgbClr val="FAF7F3">
                  <a:alpha val="0"/>
                </a:srgbClr>
              </a:clrTo>
            </a:clrChange>
          </a:blip>
          <a:srcRect l="25177" t="48154" r="68762" b="48438"/>
          <a:stretch>
            <a:fillRect/>
          </a:stretch>
        </p:blipFill>
        <p:spPr bwMode="auto">
          <a:xfrm>
            <a:off x="2652713" y="6270625"/>
            <a:ext cx="214312" cy="158750"/>
          </a:xfrm>
          <a:prstGeom prst="rect">
            <a:avLst/>
          </a:prstGeom>
          <a:noFill/>
          <a:ln w="9525">
            <a:noFill/>
            <a:miter lim="800000"/>
            <a:headEnd/>
            <a:tailEnd/>
          </a:ln>
        </p:spPr>
      </p:pic>
      <p:pic>
        <p:nvPicPr>
          <p:cNvPr id="9247" name="Picture 2"/>
          <p:cNvPicPr>
            <a:picLocks noChangeAspect="1" noChangeArrowheads="1"/>
          </p:cNvPicPr>
          <p:nvPr/>
        </p:nvPicPr>
        <p:blipFill>
          <a:blip r:embed="rId3" cstate="print">
            <a:clrChange>
              <a:clrFrom>
                <a:srgbClr val="FAF7F3"/>
              </a:clrFrom>
              <a:clrTo>
                <a:srgbClr val="FAF7F3">
                  <a:alpha val="0"/>
                </a:srgbClr>
              </a:clrTo>
            </a:clrChange>
          </a:blip>
          <a:srcRect l="32449" t="23329" r="55429" b="49574"/>
          <a:stretch>
            <a:fillRect/>
          </a:stretch>
        </p:blipFill>
        <p:spPr bwMode="auto">
          <a:xfrm>
            <a:off x="2828925" y="2781300"/>
            <a:ext cx="457200" cy="1601788"/>
          </a:xfrm>
          <a:prstGeom prst="rect">
            <a:avLst/>
          </a:prstGeom>
          <a:noFill/>
          <a:ln w="9525">
            <a:noFill/>
            <a:miter lim="800000"/>
            <a:headEnd/>
            <a:tailEnd/>
          </a:ln>
        </p:spPr>
      </p:pic>
      <p:sp>
        <p:nvSpPr>
          <p:cNvPr id="9" name="8 Rectángulo redondeado"/>
          <p:cNvSpPr/>
          <p:nvPr/>
        </p:nvSpPr>
        <p:spPr>
          <a:xfrm>
            <a:off x="2462213" y="4819650"/>
            <a:ext cx="1214437" cy="928688"/>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defTabSz="761970" fontAlgn="auto">
              <a:spcBef>
                <a:spcPts val="0"/>
              </a:spcBef>
              <a:spcAft>
                <a:spcPts val="0"/>
              </a:spcAft>
              <a:defRPr/>
            </a:pPr>
            <a:r>
              <a:rPr lang="es-ES" sz="1200" dirty="0"/>
              <a:t>Récord Arbitral</a:t>
            </a:r>
          </a:p>
        </p:txBody>
      </p:sp>
      <p:sp>
        <p:nvSpPr>
          <p:cNvPr id="7" name="6 Rectángulo redondeado"/>
          <p:cNvSpPr/>
          <p:nvPr/>
        </p:nvSpPr>
        <p:spPr>
          <a:xfrm>
            <a:off x="2462213" y="1571625"/>
            <a:ext cx="1214437" cy="928688"/>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defTabSz="761970" fontAlgn="auto">
              <a:spcBef>
                <a:spcPts val="0"/>
              </a:spcBef>
              <a:spcAft>
                <a:spcPts val="0"/>
              </a:spcAft>
              <a:defRPr/>
            </a:pPr>
            <a:r>
              <a:rPr lang="es-ES" sz="1200" dirty="0"/>
              <a:t>Registro de Información en el SE@CE</a:t>
            </a:r>
          </a:p>
        </p:txBody>
      </p:sp>
      <p:pic>
        <p:nvPicPr>
          <p:cNvPr id="38" name="37 Imagen" descr="PPT hoja.jpg"/>
          <p:cNvPicPr>
            <a:picLocks noChangeAspect="1"/>
          </p:cNvPicPr>
          <p:nvPr/>
        </p:nvPicPr>
        <p:blipFill>
          <a:blip r:embed="rId4" cstate="print"/>
          <a:stretch>
            <a:fillRect/>
          </a:stretch>
        </p:blipFill>
        <p:spPr>
          <a:xfrm>
            <a:off x="417542" y="174608"/>
            <a:ext cx="8369300" cy="825500"/>
          </a:xfrm>
          <a:prstGeom prst="rect">
            <a:avLst/>
          </a:prstGeom>
        </p:spPr>
      </p:pic>
      <p:sp>
        <p:nvSpPr>
          <p:cNvPr id="42" name="28 CuadroTexto"/>
          <p:cNvSpPr txBox="1">
            <a:spLocks noChangeArrowheads="1"/>
          </p:cNvSpPr>
          <p:nvPr/>
        </p:nvSpPr>
        <p:spPr bwMode="auto">
          <a:xfrm>
            <a:off x="2857500" y="428604"/>
            <a:ext cx="5000625" cy="523220"/>
          </a:xfrm>
          <a:prstGeom prst="rect">
            <a:avLst/>
          </a:prstGeom>
          <a:noFill/>
          <a:ln w="9525">
            <a:noFill/>
            <a:miter lim="800000"/>
            <a:headEnd/>
            <a:tailEnd/>
          </a:ln>
        </p:spPr>
        <p:txBody>
          <a:bodyPr>
            <a:spAutoFit/>
          </a:bodyPr>
          <a:lstStyle/>
          <a:p>
            <a:pPr algn="ctr"/>
            <a:r>
              <a:rPr lang="es-PE" sz="2800" dirty="0" smtClean="0">
                <a:latin typeface="Arial" charset="0"/>
              </a:rPr>
              <a:t>Transparencia</a:t>
            </a:r>
            <a:endParaRPr lang="es-PE" sz="2800" dirty="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data:image/jpeg;base64,/9j/4AAQSkZJRgABAQAAAQABAAD/2wCEAAkGBhQRERQUExQTFBQWGBsaGBgYFxwbHRsaHRwYGSAWGx8cHiYhHhwkIBodHy8jJCcpLS4tGB4yNTAqNSYrLCkBCQoKBQUFDQUFDSkYEhgpKSkpKSkpKSkpKSkpKSkpKSkpKSkpKSkpKSkpKSkpKSkpKSkpKSkpKSkpKSkpKSkpKf/AABEIAOEA4QMBIgACEQEDEQH/xAAcAAEAAgMBAQEAAAAAAAAAAAAABQYDBAcCAQj/xABDEAACAQMCBQIFAgMGBAMJAQABAgMABBESIQUGIjFBE1EHFDJhgUJxI1KRFSRyobHRCDNDYkSSwSU0U1RzgrLh8Bb/xAAUAQEAAAAAAAAAAAAAAAAAAAAA/8QAFBEBAAAAAAAAAAAAAAAAAAAAAP/aAAwDAQACEQMRAD8A65SlKBSlKBSlKBSlKBSlKBTFKUClK8SzqoyzAAAnJONh3P7UHulQ1jznZTHTFdQOc4wHGamaBSlKBSlKBSlKBSlKBSlKBSlKBSlKBSlKBSlKBSlKBSlKBSlKBSlDQci+InxaeOWe0twEMZAeQsQzfzLGNJCn/uJ7ZwKph4pCYAih7ufAU65ZHiAYYJjB0N6mf0/TgGorn25Sa8mmCiNnYkxqS2CDjU5PYt3wO2a2OFcMyoeG1u7mEpiVgfSXWoydJXOynqy25xvQaPErmKWVfRNwZwAudCJllIAwkY6QFz5J271c+Suep3MVvPcFnmdgkhYsYiBjSyAfq7BsnAJOPNYLvhXzsCTJDJa20eSbiaXVLJgfpAA1NsVGNhnJ2quQcSjZwxh0ejhUYqHCR/SBOgxqzrzqG/tQd6+H3MD3NsBLj1Yxpcg5ydTjzvnC/wCYq0VTeSuKappo3hZJl0iUhdSDCjQFlGzIVJIDdS5Iq5UERzZxj5W0klH1bKgHcuxCgD775/FSNkGEahiSwABJ7kjbP571T/idLqWztxq1TXUZGBn/AJZ1Ef5/5VdgaBSlKBSlKBSlKBSlKBSlKBSlKBSlKBSlKBSlKBSlKBSlKDlXG+T7lmnuyTLdwuWSNlX05IA2QmFALH7HyNqpvBr+WcrLKqbyFUg+XPpKHGC/UPTUD6iNJJxX6G0+aoXE/hw7O7CZ5IRJ6sdsHaMa8Y3k6ioG+AoFBK8E5YIeOe4lEzxriJUURwxqRjojHnG2T+MVUOb/AIW7tNGnzckjuX1lg+XGxBQgHQcYBH71YeA8wmzsEe9leQjPSELOgyQFcrnYfztpq4W9wsiK6EMrAEEeRQcv5MWNZJlu4DBNZiPaPUgcAHEhVGAkY7k7GuoWN/HMgeNg6nsRVO+JHoNC6umuVIzIrK4jkTGQug9zkkjSO4zXGuW/iDccPLiF29PIPoyb7nGps+D09vY0HYOc73/2rw2PB6PUkz43BTc/barzboQihjlgACfc43Nc6u+bIproygBhDYGSTGf1tG3SO/SM5roVjfxzxrJE6vGwyrKcgigz0pSgUpSgUpSgUpSgUpSgUpSgUpSgUpSgUpSgUpSgUpSgUNCa5h8RPiBEWNnDIc9pGU4DZ6fTVxnBUkMxHhSPNB5+KXO2iCeC20qSFWSTbJEgJAQfqDAFS/YZxWDkuzvrIWYiWSa3mC+ur94mI3wT3Xtg+Nx5rmC8Vb1vXZdcSyojR7svpr1CPc7r0kgEeK7LyxzpbIzpqnw7gpmGT9XZVIGMeKCU544A8npXEDypcQ5CCNEYvqwAra9sD38ZNa3LHCXEIuOJw25u8lQwRS5XcBTjYscnt4NWJ+MMSwWGUEA416VBPt9WR/StCCKWeZJPVUxqf0jCqRgFRn6idwSe2KCGsOChrziKJiPX8ugKqupF0jUoPbGFH5NWO1sPlAgRljgDNqU7jDHIIPhixOfFVfkHDyTygH+8XcpDZyGSHYMPsSxH4q4cNvRcwlio0lpEwd8hXZM/nTmgkqVH8HuCQ8bZ1RMVOfK91b8qR+c1IUClKUClKUClKUClKUClKUClKUClK8vIFGSQB7mg9UqFj5qilYpbsJm33B6MjGevse4G2e9SMaN3diP2wBv/AP2KDZpUTwzmW2uGdI5gXjcoyk4YMMjGD37Ht7Vr8f4XMYXMFzMki9Q3Ug4G6kEecHf3oJ7NM1w3jXN19b4c3VxPbTJ6lvJHoj1AfVHLgbMOxxuCNqkOHrezQ+qOKL8uEVpU1mQqmkF1J0hj5HT2O1BcLjnm2u5ZLOIu4CMZpBlUSMAhiG9z9Ix5rhfL9xondtIVbdJ2B0EkagUUHcHuRg+Kvslvb2XDJLm3ZJ/mnWJmSIoixqcGPSTkBsEMT3Jqocvxt8vxWUsqq0Xp7FSCSwbSPthfFAs+CR/3YSHQ8vzMRYgnDrgR5AOTnVj89jXRvhmsd2kyOD0emyqs03SMEGI5YfSy5xjbVVPuCZLJ5FZpJbe4LggAj0pAv1AbLmQL5zjtWHl/mUWd/EsifLHLQ3GDuFZldTljsMj6vAJoO1TWURlEXpKcjctjJC4JOT1HGw/NbPEb4RlIkA1MGJAx0xhWJfHgZwB+9cuX4hsvE7HUzRwlGWRpd1bW7DWjY6k6Eww2q5c38wQWqzY0mVosSPv0qQxTJHgnIAoKjw3mmOxsbSbSGklFyY0HTjWQuAd8nUo/rV55GKQ28dpqzPFErzKe6tLlzn2OSdqofytqh4eb12c29uhVFXKtJIWkUNjfyoGO5FWvkqH5WOWe9Kpd3khkZO7gZwseBk7d/tmgs11/CnSTYCQiJ9tyT9BH5yP2xUpVf4xdxzK8J1JLkGIOCmp16lMbHYnNSnCeKpcR60z3Ksp2ZHHdGHhgaDcpSlApSlApSlApSlApSlApSlAqs82cEjKtcGMzzABIkdmKKzkLqCg4Xvu/cAZqwXV7HENUjogzjLsFGfbJIqPl5ts1GTdWwH/1U/3oOX8sW0fCsh45hetK8Iwz4PqY0sAcqyAj6u/Ymur2Fm3ook2GYAZ3JJI8k+Tnf2qmc584wepZPBeWpEc4dx6inKnoOAM74YnJI7Va05vsiQBd2xJzj+Knjv5oMXGuTba6YSMhSZTlZoiUkBxgHUu5x7HIqCueA8WgQiC9juQCMLPGFcr5BcbHb3FWCTnKyXP96gJBUYEiscscKMKT3qZoOK8I4a04veFTK1vKjPJbEOW0iT/p5H1RkYz9jWlyZek20kFwSYyflZIgqqYGbZJgfCs2zZ3Lb1aPihZva3dtxGLSPSz6iltOsLuR9yQcAfaoHn60jkU8RgX1ba4iC3AGMq4xocgEFdwATvuOxoKffwfKQSq4ZJsiIIMAaoyCzNjZhsNx1au5xU/aWOnlydiSSWVxu22p1XsTj8gb1WecMIsQQkrMiykjJUnGjpLDUT4J2H2q2cdvIxwu4jZ8v6dtEMNqGpMEKCVBIK5Y9sEYoKnynzMYi0boZIHUiVF2bBRl9VcfqUEk574FZOauH+pcuxcuQiFpR1KVAALscDDBcbDPbFR/K14YJJWWIySekyquknBOMk4I205H5rZtbWe7YQzSSsFB0rqJAY4CLljpAOT38KRQbCW11PCbaOOe5jgcGKXS4ManchUJ7McHB7Y271p3t3diERypJpcvlnVgzacHB1d9Pj/Ea6zxfgt5bwKyFtIXfQPVC49MaXL5dY8BupASPwKx3nLDcRhjeRDPEWJU2t2GCgjGQJYwxxj6S4/FBW+P8Wmi4gvoRtK0FrAcDYKoiUs7f92G2bxmtnhnNypBqjSGxEmdKwgy3Ui+/qPlYx7O3scDasPHeF2vzby3fzba4/T9P5V4yHRFRCjByrN0j3G9WT4ffDQ6VuL4ZmJRlXOAEVQqxyJp09sbUGxac2Wxt1guUkaNwGSSeb1Vl85WYbLID+kgbjANbnFrubh6G8tv7xAzgTRHZ9zp16hsXB2JO585qeueS7ZoZIljEaSABgvY4OckHIyPeuc8St0j1cGeSaCMTSSRtGmvVGw9SOI+WYMc4HfFB0HhPM3qhmQmTAy0LLpnj9wR2YD7f1qwWl2sqB0OVP4/BB7GuPNwu4yPlpYLqaH/AJTpKYrhG8q0UpwVYbFa6Xy3cMS+tXjaQLL6bkEqXHWuR4DCgnKUpQKUpQKUpQKUpQKUpQQ/MFmkvpeoquqsXKsoI2By2D5AzW6nDIcDEUWPH8Nf9qwyKGcb5DOVP4Rhj7d6ycHkBiUZOV6TnuCNsH70HyXgcDFSYYuk6h/DXvgj2+9ZRwyL/wCFF/5F/wBq2aUFa5p5Zt5lhDRRgrKGBCAN0gtsQB3xU/ZXHqRo/wDMoP8AUZrQ4zLoV3OohPTbAz/P4/r/AJVn4W7fxEYAaJGAx5B6wf3w1BDfEiwaXh8pQ6XjxKrYzgoc53B8VzjkzjKGxWOQoY4pWtrnqwPQnJCz5x+l67ZIuQR71+cHtWtLq5tDlxJrh2AUFg2uMvq7gDBBGKCAt7Uao1c6tLsQm4Pprk41eM4yMDzmtvmzi8kioCxKuSxOw1FekH/7RtXo8Rj+amuGdsSMVGCdQV9ncjyNORjsc19fhHzKy3AAVFYhCEAMkjdQj0juAoOT2FBg5fgCw3U2T0IE6lyGZ/0owP15AI+wJ8V174e8nCGyMt0oklmYSaDjfCkJt74J2+9V/hSRCSNrkMHSQenaQFQhaJdpZm2UEZJG/YHbvVwsry9vAXwIeo4ETxMRH7q7aupu+QAMA0F1gHSu2Nht3x9q5zwrnOHhfzFtcgr6UzMNKZykh1qenbIyc53xirXZ/MoMG3zjt/ess3+IkVF8c5eidLq4ngKvJGAUWUHWyg6TgDSZB2BIJ3I80GKb4t2G38QMuMhiOkY8YO+v7AVq3vxrslQtH6kx8hUYBQe2SR3Nc6+FlkH4lokEbLplYqVz+lRoG2AcHsO2DXXPW9F2jjtELsoUuFGlgiDSh/USFP4zQUnjnxnVoy1skrZIGH0qg9xgHU2e34qtJxVri6mhvH/5q5t3yY/RlVejH8p/QRn81duMcrR3qorWcsLI2Q9uyJgfcONhnfaqZzZyBcgks0JBVmQtIPUIiXU+vSMFsbH70EpwDiDW0axcSiWa3kdPQuARlGZ8NmUdQZBlsdxj2rsNjZmP0w0hkIUrrbGpt8jOO+3tXBuUePxyp8ldgtBIxAJPffAZT2V08EdxtXXOARyRWaGaQzmCU6ZAclos6QzA7ghCcj7UFtpRTmlApSlApSlApSlApSlBVrzlGZiSl03/ADNah1J0k9x0MhIqY4FwpreEI0rzNkszvjJJ38eB2Hf96kaUClKUFQ45yG08zSJcOFfGqGVpXj2xugSRCvb3NSvK3Lhs43VppJ3kcuzOSd8ABVySQoA8k1NVUeduf47JHSL+LcgDpUEiMMcB5CPpH27nagmeP8zQWSBp3C5+le7MfsP/AF7VxHmWP52Zr2ZWSGaMOIY2HqNocwAFmHuNWysB5A7164hDKy3rXryyFSzJKTpVsYHpDIwvuANz2xUNccGWEyLkySBYjbIGcHE2+kBgCcZ8eftQWeJLa0hOVcKracOAX1suGjeQr9KrtpAA848155Utb29uWufR0qMaJH1Rw4XqB046g2BnGAc1K8J5UkWM3FwqGYyEwxPIhRj/AClmbDHxq8irBwDlP5hvUuCZIzsYZEK6T3K6Q+AVO2exHig0uV+BRqzAXUVzmQtMsduWWRj+ltbMgK9lYAHG1Xyy4NFEOlEB9wiIf26ANvFbUUKoMKFUeygD/SsuaBXLvitzGylRDuICTLhyp3GNG2CGGQfuO3muoGuM/EHhEFzfTpGwjuzpILOERlC7k5+p98DH37YoNL4e3Ifi6lFEalXbcsMn0oiQBkdX6skb5Pfar/xjhHzUkoST05oZVlgOvTlii5BHcq2MfaqF8NeBvBxUrIQTGHXX9WW0RkJv7A4DeQNq6YspN5cIEEmNJxjBUaF3Dfc+KCUW+VRGZmSN5BkI8ijqxkoDtqxVY43y4Ibe5uJG9Wd1YMxGFVWb6UA7DGx9/NeuZeFmViWg9VWQBVKu2cbhG0glSHJbOwI81k5pVl4Y4f6gI4yR2ypAYjP6SaDl/wAZeWbezuoGiTSkylnjU4AIIBK9wuc+2K2+TPiAI49EzxmKQ+huW9dFZSA5x0ui9i2NX2re/wCIRDqszjbTIM/fK7VAcC5cd2ng0s8kUR06NII3ADkDJ2z470HeuCX4kj0kgvHhXx2zjZh7qRuDUjUHy5wt41QyLpKRiMdtTKMYLBSVz37e9TlApSlApSlApSlApSlApSlApSonmDmCO1Qaj1vkIAMnt9WP5RtmgiOdubvl19KLeRs6nG4jA3Pbu5HZfvmuccLgjlk1rHGI2VtTOC7M2chiZO3tt/LWfg9r69zGSQnqFTKY5TiR9TYuQdJCHPTo2rrH9gwhMaFIGSdQBz3O/jvQcX5uYQW8cfTmVyHVjnKbMJV898gNW5y7y5dSym5NuFllU6PUzoiTVp+kHLtjbD/vWjzzxGVuIWsZMa/LGMjSNIyza85wVHgDx9q67yfxSO5jaZSdRYh0OQ8beUbPnP2oHDuV0wPWjRiDkButhj3c7n9h27VOxxBdgMCvWa+0A1EcYuntgZVBeHvIoGWQeZEHkDuV9htW/eXJjXVpLAHqx3A9wPP7VV+Y/iZa2UqRy62V11F0AYDPZSM5337dqCMh+LSNqIh1RZYLIGwCFIBZ8/SuCN/xXKuZeYEkf1Y8Fw5MZzkomW/hEDpCncgdx381u/EyzWKX1YP4cdz/ANPqBPY75OAm4IxsTn2qMvOR8QwusqrK6AtFKcFiWIzEQCGHjc/pJoL7ydN6nGUdHyklsJMDGM6EB2O+2MZ77Vc7ji4gu7sk4wkZUYwpOMdTYO+4wP3qnfCnhZEstxJE2AggSRQ51suQ+jG2kYUZI3xt5roNzy0JJWlEk8fqKodQ2M6B0ntkEfvQSFojaE1Seo2OptIXO3cbbCqZx3jzvaXltM2LiBlJOkDXEzjRIo+42I96njy6p2N5c59xPj+gOf8AOtC/+HEFwMST3EhyDqMiFgR2GrTnH27UHrnLkJOJy2/quyxxBiQo6mJx2PgVL8scqR2KyaOp5W1O2MZ8AY8ACtpbsC4RMjeInuDnDAVI0ClKUClKUClKUClKUClKUClKUCuNfErjOqa5ZdKyQBETUww6Dd9IOAc6sELk9Ndlri/xU4N6LylwTFMTJEcsAkhAVohjYajht/Y0GPh9rcqsV3aoki6kKqrkAnSofJcDUm+kbdODv5qz3/PcjTLErizlPSYbtCFf7wzx5UDwCduxrnnLPFJIHUwvG8OQHR8kDSqgyuvcLnKjGxKir5//AKK2mVUmCMr6iUnH8NgGOl98iMntvuMYoOd8ftpHu+qDRPOxEaiUOCFUKgQqd5NQJBO2/apnhvN6W0scrNPE0hxJKyltMinEizDs4YdWF3XORW7z7yhKbQtbrJNHEdaq7sZLdSASqAHEkZG+e4xtVKjAubbSSmVQaVVGVQwGNXT9Up+klhue1B3vhvN6vCkskZVGGfUjPrRgg4wWTcH9xU5a3sco1Rujj3VgR/lX5d4XPcWTrJHJPbIxAL6WwCBqKso2bfwR23rpXLXMs08TSz2kdxJrUSLBH6c6grrjk7hXUgeMGg6bxrhzzR6Y5pIGDZ1IQCcZGkkg7fivzxz/AMyvIflvXjuEjbLSiJUZpN8jI3ZRjGcDNdU5v4pPNBIzmSxs1Qk7gXEucDTpP/LTfzucVxnjnDJYo/UlgMKyaViBQKGQb5x/NsCT/wB1BgtOMOY0jkuW0dShCuvQDpGerbSfZTkaTtU3c80qil2KXcxSWEs2oaIiECMNgoIwcad/eqrcRARIcYOo/uQcYz/Q1ucvpHLMBOGMaxvsgAJwrEZPYYJ+o+wFBe+Dcc+Xt444+I8Oi6VOBFOWBxkhiBjJJ3x5rXm4q7HP9vr+wjnAH2HR2q8cLFzHBEIuG2JzFGNb3CB36V6jhO5796nLW44m+rVbWEQHvI7Z/wDKBQczs+IK3/N46xHtFbSMf6lBWxPbRE6/7W4gzAgdNnJnPgeBmuqwLe46xYr7aVlP+1RHMF3xG3jEnrWhCuisBC24ZgucliBgGg51a+l62Gn43IznskAjLaj4OokAn2Fdc5L4O1vbKHMxlbeT1ZNbau3cEgDHgVtoT8ymWwfTYYx3AYb58VJ0ClKUClKUClKUClKUClKUClKUCtXifC47mJopkDxuMFSP8/sfY1tUoPz1zRw2Tg94sCurW8mllUqoLAEgLIQAWCkb5O4xU9wv0AHBW31sxDOCNMmH1SwaSWVANXSdJB8EVp/GaaO6u2VHDG1g1OAGJyW3XIBAwCpJOwziq3y1xGJvSinJMkSZifY4JJYQJoznVqzluxBG1Be7qKfhb+rZ6p7UMWaHc9JYrhMDKqoGACxGRnbNVbmOMR3sd5Yg/KXBUlInMZEg3aF9O8b6twO2TtV9s7poPRM0jtDcRCN5H6fTYD6CQPPftj71rcwcslQ1xAjT6lVbuADPrR46ZEAAIkHcMN870FKnuLd8F0aEnqm1hgDvjKhpMyfy5Hf7Vu8FmHD1MsbIyalYpthwTpdTsdJQHIfV9gK0LzmIWWLe4gjvbfQPQZ2GoRMdYU4yVONvBHtXrh/EOFKnqoozEW0wSliZc9SggHSdJ2yT+DQW/hNvLxiQ3Fz/AAuHROGjDfVIF30sTs0WdySMnsKpPxI44t6IJVBRWabHWxjIQgK4X9LkbHbyKmeJ8VveIrG2lVQuEW0dSFyylhIdODoCgtvgLgEZqC49wpGnuZGZPSQempKtGWk05bTpBUlSNJI261NBWLqyItIpdgGdlA3ySvdyT++MD2rc5Ls2eVtJIzhTpPVhjk9IB1DCkHII3GxqOup9UMEalDgudKhtQJI+rOxJ8afzXX/hLyyY2EjRRH0sgPhtRkkC50uvSUVQF09wS1BcrHj8jPp9HSiR6yWZgzKBtoVYwDvgY2P2r7/a1wVtj8t/FuCdQy5WIAZBf9+3it+748UkmQRSN6MZkyDuwxnCDz2I/Faq8xSPEJFhZgYVlHUx+okAdI3IAywG/sKD7wjitzKIy8QT1I3Y9DdLqxGhst5G4PmorisV3NbXKXUUUahEdWiOclWy2cnwBnHj3NS9nzDJMI/SWNi8bNqzJoLKSpQdOR2z1YO9ZIZnurF/Uj0SPGwZAGGCQenLAEn9qDbmkC3UOQetHVfbIwxz+KlKrUlzmGzuCT0umc7Z9UemSf2zVloFKUoFKUoFKUoFKUoFKUoFKwXl8kKl5HVFHck4Aqocw/FuztcqC8kmAQoRlBBONmZfzkAigu1VPnnnhbKNlj67gqWCgFvTX6fVcDsuogD3JrnPEfiXfXfTbyGMOQpWKBj6YJ+r1GOScAnIA7eKgeE8ozvKTIdJYMXZ5MOw1DcoQct+vST+dhQQ8fDmkF40hZplj9STpJIbX1AnOANxk799qjkkeCSFo3wdKsjhcFc52wfvkfer1wXg0MN3NCkyztNDKjdC6M7dQYlsZ2/PvtVXWyd7KWIsga3cuQVw2M6ChbAOQRkKf5vBoOk8h83KyCCYDKARupAxqJIPT3x4yO5zVsuuXjcQSQxf3bU2rp1AH+XVg+QO1fnXhXGJLdwynYMpIwM9JzgEg6fP7+c11nkT4lIq+jcakViWTSA2FO41MCMD/PxQSl1wWG8hktbiBIJoADKsChuk9p4dvHYr7ZFcZ4zwA2s8kEjDbqjcA4kU/Sy/9pG+ftXfOM8J+YeGWK4eON1ZGnibDBvqQtsBpzsc1U+e+UZTCWldrtFBYOFBngY9lZVOXhY7HGNOc0Gl8NrVIUmu5MaodaQhMsSzoesn9Q8Lntk155vjWx4dDADJ6srO5xJq1OylHzj6WJdSVGx01D8j8zsPXT10QEAqJ8EHSNjqxu+2kA42zX2/Mk97YO4dIp7kPFESpCgvGGbC/wAx37DYUE7Jy61zxP0VA/uyQxxpgqI+hWeYEbEqfDdyw9q6jBcwWn8EJIgjQtq0Eggbs4Pk5bJPua0uSSsnzdwAMzXUvsSFTEYUnz9JOPGanHtkZw+BrUackfpODgf0BoNOPmW3ZUZXyroXVtJ3RWCk5+xIH5rKvHYsoBrOouq6UJBMezD8HtWU8LhYYMaEYYbjwxDMv7EjOK9xWUahVVFVVJYAKAATvke25NBin4okZI6mcJr0KvUVJxlRnfB7gVHHnKJoopESZ1lm9JcLglu2cHx4/FS0thExBaNGO4BKA4B3I+wJ3r0lqMjCpgEkAL5J7/vQQ3DLcNBNakkFCyKTv0N1RuPfA/zFSnArppIVL7SL0yD2ddmH9ai+YIvQeO7CBhGNEmAcrGxHWuO+g7ke2a2LdjBOG2MVxjJG+JsbH20uP88e9BOUoDSgUpSgUpSgUpSgVrX3EUiGXZV2J3IHb3J2A+5rZrjHxL40k/EPS0LLDbqPXzIV27lBjcYOCcdzQfOZObJr4pEkc4EgkZsx6k0pkDYH6Pd84+xqMbhLa4uI3LpGulGgBdpU6dhqONlPcKM53xWOFW0LO8crrlmkZW05YdUcIcnKpgAHTua05uIEcLiRUkj9Qyg4QsDhgTnVnoUHYDcEZoPHEObZpMxiP0mQ5IAZMOzqwlcnAWM7dJ2H5qN4lxOb1C+lpJG+pwXfVICQSpKgaOoDSuQdt6keQoQFlmmbEbEZdt1ypGlsd9ie57ZHjNb3E/iLbwufQRpcEnc4jJzvkHcjv2wNwR2oITlmO6e+t3kimOgjUSmlRGGIOdlAUHOST4qZk4Oskt1ayqyuJ9ZdA4Kw4B1N9WuMk7fyk5yc1ESfEq7d2K+l1DADKGIB7DLbkr2BPsK39N3LGg+akaeQ4CKRj0huAW76wxc4/NBA8d4IbPokOcljE2BnHbLLnIOcgg5wQcZrDy3y/PKGmhCH09wrg4bAzgbaSfsSKt13yrakLLDGZJInzJEZWdXQNgk9nH8xx4NWw8z3jRmG2FnbLFA8hKRu2gISgjKtspJGx3oKJbcwIqyWd9HLH3VXgbP8TsSwL6HH5rNwXh3Ebd0ubO3uC/Vl3IKOmdPWmrKkHwSfeqfxmwlWSRpCWPqFerZmO51Bfb9vcV33kS7NpwxBMFjMedcjk+mRnZw/6sjGy0HNrrgiyzpPcQMJUYte2obS7D/5iJdI1R4ySEzgKf3q9tyzJc3Fne2s0E0Ebq49RSGVBsVTSo2xvhhkFRVX+IfxItJoVjgaSadJA6XGPT9Mjvo8kY2x23zVQ4RzpdvNHCJ3jillQOkREQOpgGO2yk+TQdf5Z4/arDKDd+iDdTaQCASNQOQpXIzn/WpYc0Wg/wDGzH+v/pHW5By+kcelZbgICQB6xJx/iO/3zmsZ5OhO5uLxj97t/wDfFBryc22qDIuLl/YLGzHc/wCCsrcwLgHF+ATsTFj8brkUXlm2i/8AEXIwcb3T7E+O9as1na7h7iRmUnZrtzke/wDTfFBtnjW5Gm+JHjSP9q9yXhlxmK+TcD9Kbk/vUe/BuGvuZids7XEn9djWr/YXCWIJYtk46ppdiPsTQTBtPGLzJyNJmj3HY7E9q8yXMSw+h8pdenjT0JqGx7hlJ3B3BrXhsuGArHHHA59tLOe+clvfzvUj/YFpja2Qg+0RIoIvhXO6xyRwTFyJG0RyshBz4SUeGPYEd/tVzBqn8V4DbpA5hs8OCGXTAQ2QykEffarJacRV20dQcKGIZSpwf3770G5SlKBSlKBSlKCr8+8+R8LhV3QyPISEQEDONySTnAH7HevzjzJzJLeXEkzqkbPjUIxpBwMZO+5Pk+a/SvN3IttxJUFwrakzpdG0sAe47EYP7VVz8BLDTjVc5x39Re/vjRQc8l5UnSOK40y3baI2YGUOiFSCVkA+qMr2AbIGc1447w68DtNPP6JcZaNJHaT0yDlQEBUqFzsSNu9dKtPg1HC2YLq7gGNlDqw1ZB1HpA/GK3X+GbkE/wBoXgfqGoaAMN3GkL58/wBKDjHJ/ExmS3dVeKZPTGoEBcnKliASD5BHtjzUDxbgcltKySKUwSAWBAIHkfvXbeK/BqSRUCX822AdaL2znI043GBjOce9RTfAppmYyX0zaW0gtESdI89T/wClByez1II5EaMuzldJAJBGkgnPg57/AGNTEPNIFwXuIskNJn03wdTDGx32FX2L4AAs395fRjo/hgNnf6snYftmtmD/AIe06S922cdemIDP+HJ2/INBReD81JHbSR+pokD64mZCdyoU5OT3xj281u2nE0mj0uYXkWMQRaXYbyNr177khs5zkfarU3/Dyuf/AHx8b/8ASGw8D6++axv/AMPXRlbw+pjbMWBq+5DZx98UFMvXN7LbxJ6kranEYL9RGvucY0kY2wANs1IfGLjgku/llDBLULGBnpPSC23vnYGrVw/4e8VtLdY7RrKKQameVdRlc4OF1OmFGOnAwPeoG6+BfEHcu01vIzklmLvnJBOTldznb/8AVBSLW8VLZ1eHUJCpjYhfrQ9R1AatOk40gjuD4rqvC+VooBHK1taljPGirjWoR1BZQWO+nOSSCckb1VLb4Q8SIeJowFVs51Lg5RsMpz2zgEf7V1WHliYi3DKqlJmdiDnG0YGPsdJoLZNw6JlCtGjKvZSoIH7DtXkcNiAAEUY+2gf7VmmJUEqCx/lyB/rWhc8Qmx0W8hP3eMD/APLeg2xbRjsseP8ACPFfTbR5xpTO/wCkfmlurAbqB+c99z49683ELEggJtnuSO4A8Cg8qyLIFUKCR42wMeft7VtZ8Z/NaM0c3dVh1eCxbv47DtWu1rdE51W679tDN+2+R/pQSYffGrPk/wC23mvkkyrtsOwx2zmtO34cyrp1Rj2CptjOckFsk/msktgzKQXGffQMj3xvQbIkOdwAMe+9aVzIokSXsAGVm2AAyPqzvjP32zXqawY/rbxggAdu3nfff8Vjk4bI+QZek7FDGpBUjGk77jv7d6CUBpWlwfhny8KRBmcKMAt7ZJwPsOwHsK3aBSlKBSlKBSlKAKGlKD5X2lKAawx/U34/0pSgzUpSgUpSgUpSgV8NKUH2hpSgV8819pQBSlKBSlKD4K+0pQKUpQf/2Q=="/>
          <p:cNvSpPr>
            <a:spLocks noChangeAspect="1" noChangeArrowheads="1"/>
          </p:cNvSpPr>
          <p:nvPr/>
        </p:nvSpPr>
        <p:spPr bwMode="auto">
          <a:xfrm>
            <a:off x="155575" y="-144463"/>
            <a:ext cx="304800" cy="304801"/>
          </a:xfrm>
          <a:prstGeom prst="rect">
            <a:avLst/>
          </a:prstGeom>
          <a:noFill/>
          <a:ln w="9525">
            <a:noFill/>
            <a:miter lim="800000"/>
            <a:headEnd/>
            <a:tailEnd/>
          </a:ln>
        </p:spPr>
        <p:txBody>
          <a:bodyPr lIns="76197" tIns="38098" rIns="76197" bIns="38098"/>
          <a:lstStyle/>
          <a:p>
            <a:endParaRPr lang="es-PE" dirty="0"/>
          </a:p>
        </p:txBody>
      </p:sp>
      <p:sp>
        <p:nvSpPr>
          <p:cNvPr id="10243" name="AutoShape 4" descr="data:image/jpeg;base64,/9j/4AAQSkZJRgABAQAAAQABAAD/2wCEAAkGBhQRERQUExQTFBQWGBsaGBgYFxwbHRsaHRwYGSAWGx8cHiYhHhwkIBodHy8jJCcpLS4tGB4yNTAqNSYrLCkBCQoKBQUFDQUFDSkYEhgpKSkpKSkpKSkpKSkpKSkpKSkpKSkpKSkpKSkpKSkpKSkpKSkpKSkpKSkpKSkpKSkpKf/AABEIAOEA4QMBIgACEQEDEQH/xAAcAAEAAgMBAQEAAAAAAAAAAAAABQYDBAcCAQj/xABDEAACAQMCBQIFAgMGBAMJAQABAgMABBESIQUGIjFBE1EHFDJhgUJxI1KRFSRyobHRCDNDYkSSwSU0U1RzgrLh8Bb/xAAUAQEAAAAAAAAAAAAAAAAAAAAA/8QAFBEBAAAAAAAAAAAAAAAAAAAAAP/aAAwDAQACEQMRAD8A65SlKBSlKBSlKBSlKBSlKBTFKUClK8SzqoyzAAAnJONh3P7UHulQ1jznZTHTFdQOc4wHGamaBSlKBSlKBSlKBSlKBSlKBSlKBSlKBSlKBSlKBSlKBSlKBSlKBSlDQci+InxaeOWe0twEMZAeQsQzfzLGNJCn/uJ7ZwKph4pCYAih7ufAU65ZHiAYYJjB0N6mf0/TgGorn25Sa8mmCiNnYkxqS2CDjU5PYt3wO2a2OFcMyoeG1u7mEpiVgfSXWoydJXOynqy25xvQaPErmKWVfRNwZwAudCJllIAwkY6QFz5J271c+Suep3MVvPcFnmdgkhYsYiBjSyAfq7BsnAJOPNYLvhXzsCTJDJa20eSbiaXVLJgfpAA1NsVGNhnJ2quQcSjZwxh0ejhUYqHCR/SBOgxqzrzqG/tQd6+H3MD3NsBLj1Yxpcg5ydTjzvnC/wCYq0VTeSuKappo3hZJl0iUhdSDCjQFlGzIVJIDdS5Iq5UERzZxj5W0klH1bKgHcuxCgD775/FSNkGEahiSwABJ7kjbP571T/idLqWztxq1TXUZGBn/AJZ1Ef5/5VdgaBSlKBSlKBSlKBSlKBSlKBSlKBSlKBSlKBSlKBSlKBSlKDlXG+T7lmnuyTLdwuWSNlX05IA2QmFALH7HyNqpvBr+WcrLKqbyFUg+XPpKHGC/UPTUD6iNJJxX6G0+aoXE/hw7O7CZ5IRJ6sdsHaMa8Y3k6ioG+AoFBK8E5YIeOe4lEzxriJUURwxqRjojHnG2T+MVUOb/AIW7tNGnzckjuX1lg+XGxBQgHQcYBH71YeA8wmzsEe9leQjPSELOgyQFcrnYfztpq4W9wsiK6EMrAEEeRQcv5MWNZJlu4DBNZiPaPUgcAHEhVGAkY7k7GuoWN/HMgeNg6nsRVO+JHoNC6umuVIzIrK4jkTGQug9zkkjSO4zXGuW/iDccPLiF29PIPoyb7nGps+D09vY0HYOc73/2rw2PB6PUkz43BTc/barzboQihjlgACfc43Nc6u+bIproygBhDYGSTGf1tG3SO/SM5roVjfxzxrJE6vGwyrKcgigz0pSgUpSgUpSgUpSgUpSgUpSgUpSgUpSgUpSgUpSgUpSgUNCa5h8RPiBEWNnDIc9pGU4DZ6fTVxnBUkMxHhSPNB5+KXO2iCeC20qSFWSTbJEgJAQfqDAFS/YZxWDkuzvrIWYiWSa3mC+ur94mI3wT3Xtg+Nx5rmC8Vb1vXZdcSyojR7svpr1CPc7r0kgEeK7LyxzpbIzpqnw7gpmGT9XZVIGMeKCU544A8npXEDypcQ5CCNEYvqwAra9sD38ZNa3LHCXEIuOJw25u8lQwRS5XcBTjYscnt4NWJ+MMSwWGUEA416VBPt9WR/StCCKWeZJPVUxqf0jCqRgFRn6idwSe2KCGsOChrziKJiPX8ugKqupF0jUoPbGFH5NWO1sPlAgRljgDNqU7jDHIIPhixOfFVfkHDyTygH+8XcpDZyGSHYMPsSxH4q4cNvRcwlio0lpEwd8hXZM/nTmgkqVH8HuCQ8bZ1RMVOfK91b8qR+c1IUClKUClKUClKUClKUClKUClKUClK8vIFGSQB7mg9UqFj5qilYpbsJm33B6MjGevse4G2e9SMaN3diP2wBv/AP2KDZpUTwzmW2uGdI5gXjcoyk4YMMjGD37Ht7Vr8f4XMYXMFzMki9Q3Ug4G6kEecHf3oJ7NM1w3jXN19b4c3VxPbTJ6lvJHoj1AfVHLgbMOxxuCNqkOHrezQ+qOKL8uEVpU1mQqmkF1J0hj5HT2O1BcLjnm2u5ZLOIu4CMZpBlUSMAhiG9z9Ix5rhfL9xondtIVbdJ2B0EkagUUHcHuRg+Kvslvb2XDJLm3ZJ/mnWJmSIoixqcGPSTkBsEMT3Jqocvxt8vxWUsqq0Xp7FSCSwbSPthfFAs+CR/3YSHQ8vzMRYgnDrgR5AOTnVj89jXRvhmsd2kyOD0emyqs03SMEGI5YfSy5xjbVVPuCZLJ5FZpJbe4LggAj0pAv1AbLmQL5zjtWHl/mUWd/EsifLHLQ3GDuFZldTljsMj6vAJoO1TWURlEXpKcjctjJC4JOT1HGw/NbPEb4RlIkA1MGJAx0xhWJfHgZwB+9cuX4hsvE7HUzRwlGWRpd1bW7DWjY6k6Eww2q5c38wQWqzY0mVosSPv0qQxTJHgnIAoKjw3mmOxsbSbSGklFyY0HTjWQuAd8nUo/rV55GKQ28dpqzPFErzKe6tLlzn2OSdqofytqh4eb12c29uhVFXKtJIWkUNjfyoGO5FWvkqH5WOWe9Kpd3khkZO7gZwseBk7d/tmgs11/CnSTYCQiJ9tyT9BH5yP2xUpVf4xdxzK8J1JLkGIOCmp16lMbHYnNSnCeKpcR60z3Ksp2ZHHdGHhgaDcpSlApSlApSlApSlApSlApSlAqs82cEjKtcGMzzABIkdmKKzkLqCg4Xvu/cAZqwXV7HENUjogzjLsFGfbJIqPl5ts1GTdWwH/1U/3oOX8sW0fCsh45hetK8Iwz4PqY0sAcqyAj6u/Ymur2Fm3ook2GYAZ3JJI8k+Tnf2qmc584wepZPBeWpEc4dx6inKnoOAM74YnJI7Va05vsiQBd2xJzj+Knjv5oMXGuTba6YSMhSZTlZoiUkBxgHUu5x7HIqCueA8WgQiC9juQCMLPGFcr5BcbHb3FWCTnKyXP96gJBUYEiscscKMKT3qZoOK8I4a04veFTK1vKjPJbEOW0iT/p5H1RkYz9jWlyZek20kFwSYyflZIgqqYGbZJgfCs2zZ3Lb1aPihZva3dtxGLSPSz6iltOsLuR9yQcAfaoHn60jkU8RgX1ba4iC3AGMq4xocgEFdwATvuOxoKffwfKQSq4ZJsiIIMAaoyCzNjZhsNx1au5xU/aWOnlydiSSWVxu22p1XsTj8gb1WecMIsQQkrMiykjJUnGjpLDUT4J2H2q2cdvIxwu4jZ8v6dtEMNqGpMEKCVBIK5Y9sEYoKnynzMYi0boZIHUiVF2bBRl9VcfqUEk574FZOauH+pcuxcuQiFpR1KVAALscDDBcbDPbFR/K14YJJWWIySekyquknBOMk4I205H5rZtbWe7YQzSSsFB0rqJAY4CLljpAOT38KRQbCW11PCbaOOe5jgcGKXS4ManchUJ7McHB7Y271p3t3diERypJpcvlnVgzacHB1d9Pj/Ea6zxfgt5bwKyFtIXfQPVC49MaXL5dY8BupASPwKx3nLDcRhjeRDPEWJU2t2GCgjGQJYwxxj6S4/FBW+P8Wmi4gvoRtK0FrAcDYKoiUs7f92G2bxmtnhnNypBqjSGxEmdKwgy3Ui+/qPlYx7O3scDasPHeF2vzby3fzba4/T9P5V4yHRFRCjByrN0j3G9WT4ffDQ6VuL4ZmJRlXOAEVQqxyJp09sbUGxac2Wxt1guUkaNwGSSeb1Vl85WYbLID+kgbjANbnFrubh6G8tv7xAzgTRHZ9zp16hsXB2JO585qeueS7ZoZIljEaSABgvY4OckHIyPeuc8St0j1cGeSaCMTSSRtGmvVGw9SOI+WYMc4HfFB0HhPM3qhmQmTAy0LLpnj9wR2YD7f1qwWl2sqB0OVP4/BB7GuPNwu4yPlpYLqaH/AJTpKYrhG8q0UpwVYbFa6Xy3cMS+tXjaQLL6bkEqXHWuR4DCgnKUpQKUpQKUpQKUpQKUpQQ/MFmkvpeoquqsXKsoI2By2D5AzW6nDIcDEUWPH8Nf9qwyKGcb5DOVP4Rhj7d6ycHkBiUZOV6TnuCNsH70HyXgcDFSYYuk6h/DXvgj2+9ZRwyL/wCFF/5F/wBq2aUFa5p5Zt5lhDRRgrKGBCAN0gtsQB3xU/ZXHqRo/wDMoP8AUZrQ4zLoV3OohPTbAz/P4/r/AJVn4W7fxEYAaJGAx5B6wf3w1BDfEiwaXh8pQ6XjxKrYzgoc53B8VzjkzjKGxWOQoY4pWtrnqwPQnJCz5x+l67ZIuQR71+cHtWtLq5tDlxJrh2AUFg2uMvq7gDBBGKCAt7Uao1c6tLsQm4Pprk41eM4yMDzmtvmzi8kioCxKuSxOw1FekH/7RtXo8Rj+amuGdsSMVGCdQV9ncjyNORjsc19fhHzKy3AAVFYhCEAMkjdQj0juAoOT2FBg5fgCw3U2T0IE6lyGZ/0owP15AI+wJ8V174e8nCGyMt0oklmYSaDjfCkJt74J2+9V/hSRCSNrkMHSQenaQFQhaJdpZm2UEZJG/YHbvVwsry9vAXwIeo4ETxMRH7q7aupu+QAMA0F1gHSu2Nht3x9q5zwrnOHhfzFtcgr6UzMNKZykh1qenbIyc53xirXZ/MoMG3zjt/ess3+IkVF8c5eidLq4ngKvJGAUWUHWyg6TgDSZB2BIJ3I80GKb4t2G38QMuMhiOkY8YO+v7AVq3vxrslQtH6kx8hUYBQe2SR3Nc6+FlkH4lokEbLplYqVz+lRoG2AcHsO2DXXPW9F2jjtELsoUuFGlgiDSh/USFP4zQUnjnxnVoy1skrZIGH0qg9xgHU2e34qtJxVri6mhvH/5q5t3yY/RlVejH8p/QRn81duMcrR3qorWcsLI2Q9uyJgfcONhnfaqZzZyBcgks0JBVmQtIPUIiXU+vSMFsbH70EpwDiDW0axcSiWa3kdPQuARlGZ8NmUdQZBlsdxj2rsNjZmP0w0hkIUrrbGpt8jOO+3tXBuUePxyp8ldgtBIxAJPffAZT2V08EdxtXXOARyRWaGaQzmCU6ZAclos6QzA7ghCcj7UFtpRTmlApSlApSlApSlApSlBVrzlGZiSl03/ADNah1J0k9x0MhIqY4FwpreEI0rzNkszvjJJ38eB2Hf96kaUClKUFQ45yG08zSJcOFfGqGVpXj2xugSRCvb3NSvK3Lhs43VppJ3kcuzOSd8ABVySQoA8k1NVUeduf47JHSL+LcgDpUEiMMcB5CPpH27nagmeP8zQWSBp3C5+le7MfsP/AF7VxHmWP52Zr2ZWSGaMOIY2HqNocwAFmHuNWysB5A7164hDKy3rXryyFSzJKTpVsYHpDIwvuANz2xUNccGWEyLkySBYjbIGcHE2+kBgCcZ8eftQWeJLa0hOVcKracOAX1suGjeQr9KrtpAA848155Utb29uWufR0qMaJH1Rw4XqB046g2BnGAc1K8J5UkWM3FwqGYyEwxPIhRj/AClmbDHxq8irBwDlP5hvUuCZIzsYZEK6T3K6Q+AVO2exHig0uV+BRqzAXUVzmQtMsduWWRj+ltbMgK9lYAHG1Xyy4NFEOlEB9wiIf26ANvFbUUKoMKFUeygD/SsuaBXLvitzGylRDuICTLhyp3GNG2CGGQfuO3muoGuM/EHhEFzfTpGwjuzpILOERlC7k5+p98DH37YoNL4e3Ifi6lFEalXbcsMn0oiQBkdX6skb5Pfar/xjhHzUkoST05oZVlgOvTlii5BHcq2MfaqF8NeBvBxUrIQTGHXX9WW0RkJv7A4DeQNq6YspN5cIEEmNJxjBUaF3Dfc+KCUW+VRGZmSN5BkI8ijqxkoDtqxVY43y4Ibe5uJG9Wd1YMxGFVWb6UA7DGx9/NeuZeFmViWg9VWQBVKu2cbhG0glSHJbOwI81k5pVl4Y4f6gI4yR2ypAYjP6SaDl/wAZeWbezuoGiTSkylnjU4AIIBK9wuc+2K2+TPiAI49EzxmKQ+huW9dFZSA5x0ui9i2NX2re/wCIRDqszjbTIM/fK7VAcC5cd2ng0s8kUR06NII3ADkDJ2z470HeuCX4kj0kgvHhXx2zjZh7qRuDUjUHy5wt41QyLpKRiMdtTKMYLBSVz37e9TlApSlApSlApSlApSlApSlApSonmDmCO1Qaj1vkIAMnt9WP5RtmgiOdubvl19KLeRs6nG4jA3Pbu5HZfvmuccLgjlk1rHGI2VtTOC7M2chiZO3tt/LWfg9r69zGSQnqFTKY5TiR9TYuQdJCHPTo2rrH9gwhMaFIGSdQBz3O/jvQcX5uYQW8cfTmVyHVjnKbMJV898gNW5y7y5dSym5NuFllU6PUzoiTVp+kHLtjbD/vWjzzxGVuIWsZMa/LGMjSNIyza85wVHgDx9q67yfxSO5jaZSdRYh0OQ8beUbPnP2oHDuV0wPWjRiDkButhj3c7n9h27VOxxBdgMCvWa+0A1EcYuntgZVBeHvIoGWQeZEHkDuV9htW/eXJjXVpLAHqx3A9wPP7VV+Y/iZa2UqRy62V11F0AYDPZSM5337dqCMh+LSNqIh1RZYLIGwCFIBZ8/SuCN/xXKuZeYEkf1Y8Fw5MZzkomW/hEDpCncgdx381u/EyzWKX1YP4cdz/ANPqBPY75OAm4IxsTn2qMvOR8QwusqrK6AtFKcFiWIzEQCGHjc/pJoL7ydN6nGUdHyklsJMDGM6EB2O+2MZ77Vc7ji4gu7sk4wkZUYwpOMdTYO+4wP3qnfCnhZEstxJE2AggSRQ51suQ+jG2kYUZI3xt5roNzy0JJWlEk8fqKodQ2M6B0ntkEfvQSFojaE1Seo2OptIXO3cbbCqZx3jzvaXltM2LiBlJOkDXEzjRIo+42I96njy6p2N5c59xPj+gOf8AOtC/+HEFwMST3EhyDqMiFgR2GrTnH27UHrnLkJOJy2/quyxxBiQo6mJx2PgVL8scqR2KyaOp5W1O2MZ8AY8ACtpbsC4RMjeInuDnDAVI0ClKUClKUClKUClKUClKUClKUCuNfErjOqa5ZdKyQBETUww6Dd9IOAc6sELk9Ndlri/xU4N6LylwTFMTJEcsAkhAVohjYajht/Y0GPh9rcqsV3aoki6kKqrkAnSofJcDUm+kbdODv5qz3/PcjTLErizlPSYbtCFf7wzx5UDwCduxrnnLPFJIHUwvG8OQHR8kDSqgyuvcLnKjGxKir5//AKK2mVUmCMr6iUnH8NgGOl98iMntvuMYoOd8ftpHu+qDRPOxEaiUOCFUKgQqd5NQJBO2/apnhvN6W0scrNPE0hxJKyltMinEizDs4YdWF3XORW7z7yhKbQtbrJNHEdaq7sZLdSASqAHEkZG+e4xtVKjAubbSSmVQaVVGVQwGNXT9Up+klhue1B3vhvN6vCkskZVGGfUjPrRgg4wWTcH9xU5a3sco1Rujj3VgR/lX5d4XPcWTrJHJPbIxAL6WwCBqKso2bfwR23rpXLXMs08TSz2kdxJrUSLBH6c6grrjk7hXUgeMGg6bxrhzzR6Y5pIGDZ1IQCcZGkkg7fivzxz/AMyvIflvXjuEjbLSiJUZpN8jI3ZRjGcDNdU5v4pPNBIzmSxs1Qk7gXEucDTpP/LTfzucVxnjnDJYo/UlgMKyaViBQKGQb5x/NsCT/wB1BgtOMOY0jkuW0dShCuvQDpGerbSfZTkaTtU3c80qil2KXcxSWEs2oaIiECMNgoIwcad/eqrcRARIcYOo/uQcYz/Q1ucvpHLMBOGMaxvsgAJwrEZPYYJ+o+wFBe+Dcc+Xt444+I8Oi6VOBFOWBxkhiBjJJ3x5rXm4q7HP9vr+wjnAH2HR2q8cLFzHBEIuG2JzFGNb3CB36V6jhO5796nLW44m+rVbWEQHvI7Z/wDKBQczs+IK3/N46xHtFbSMf6lBWxPbRE6/7W4gzAgdNnJnPgeBmuqwLe46xYr7aVlP+1RHMF3xG3jEnrWhCuisBC24ZgucliBgGg51a+l62Gn43IznskAjLaj4OokAn2Fdc5L4O1vbKHMxlbeT1ZNbau3cEgDHgVtoT8ymWwfTYYx3AYb58VJ0ClKUClKUClKUClKUClKUClKUCtXifC47mJopkDxuMFSP8/sfY1tUoPz1zRw2Tg94sCurW8mllUqoLAEgLIQAWCkb5O4xU9wv0AHBW31sxDOCNMmH1SwaSWVANXSdJB8EVp/GaaO6u2VHDG1g1OAGJyW3XIBAwCpJOwziq3y1xGJvSinJMkSZifY4JJYQJoznVqzluxBG1Be7qKfhb+rZ6p7UMWaHc9JYrhMDKqoGACxGRnbNVbmOMR3sd5Yg/KXBUlInMZEg3aF9O8b6twO2TtV9s7poPRM0jtDcRCN5H6fTYD6CQPPftj71rcwcslQ1xAjT6lVbuADPrR46ZEAAIkHcMN870FKnuLd8F0aEnqm1hgDvjKhpMyfy5Hf7Vu8FmHD1MsbIyalYpthwTpdTsdJQHIfV9gK0LzmIWWLe4gjvbfQPQZ2GoRMdYU4yVONvBHtXrh/EOFKnqoozEW0wSliZc9SggHSdJ2yT+DQW/hNvLxiQ3Fz/AAuHROGjDfVIF30sTs0WdySMnsKpPxI44t6IJVBRWabHWxjIQgK4X9LkbHbyKmeJ8VveIrG2lVQuEW0dSFyylhIdODoCgtvgLgEZqC49wpGnuZGZPSQempKtGWk05bTpBUlSNJI261NBWLqyItIpdgGdlA3ySvdyT++MD2rc5Ls2eVtJIzhTpPVhjk9IB1DCkHII3GxqOup9UMEalDgudKhtQJI+rOxJ8afzXX/hLyyY2EjRRH0sgPhtRkkC50uvSUVQF09wS1BcrHj8jPp9HSiR6yWZgzKBtoVYwDvgY2P2r7/a1wVtj8t/FuCdQy5WIAZBf9+3it+748UkmQRSN6MZkyDuwxnCDz2I/Faq8xSPEJFhZgYVlHUx+okAdI3IAywG/sKD7wjitzKIy8QT1I3Y9DdLqxGhst5G4PmorisV3NbXKXUUUahEdWiOclWy2cnwBnHj3NS9nzDJMI/SWNi8bNqzJoLKSpQdOR2z1YO9ZIZnurF/Uj0SPGwZAGGCQenLAEn9qDbmkC3UOQetHVfbIwxz+KlKrUlzmGzuCT0umc7Z9UemSf2zVloFKUoFKUoFKUoFKUoFKUoFKwXl8kKl5HVFHck4Aqocw/FuztcqC8kmAQoRlBBONmZfzkAigu1VPnnnhbKNlj67gqWCgFvTX6fVcDsuogD3JrnPEfiXfXfTbyGMOQpWKBj6YJ+r1GOScAnIA7eKgeE8ozvKTIdJYMXZ5MOw1DcoQct+vST+dhQQ8fDmkF40hZplj9STpJIbX1AnOANxk799qjkkeCSFo3wdKsjhcFc52wfvkfer1wXg0MN3NCkyztNDKjdC6M7dQYlsZ2/PvtVXWyd7KWIsga3cuQVw2M6ChbAOQRkKf5vBoOk8h83KyCCYDKARupAxqJIPT3x4yO5zVsuuXjcQSQxf3bU2rp1AH+XVg+QO1fnXhXGJLdwynYMpIwM9JzgEg6fP7+c11nkT4lIq+jcakViWTSA2FO41MCMD/PxQSl1wWG8hktbiBIJoADKsChuk9p4dvHYr7ZFcZ4zwA2s8kEjDbqjcA4kU/Sy/9pG+ftXfOM8J+YeGWK4eON1ZGnibDBvqQtsBpzsc1U+e+UZTCWldrtFBYOFBngY9lZVOXhY7HGNOc0Gl8NrVIUmu5MaodaQhMsSzoesn9Q8Lntk155vjWx4dDADJ6srO5xJq1OylHzj6WJdSVGx01D8j8zsPXT10QEAqJ8EHSNjqxu+2kA42zX2/Mk97YO4dIp7kPFESpCgvGGbC/wAx37DYUE7Jy61zxP0VA/uyQxxpgqI+hWeYEbEqfDdyw9q6jBcwWn8EJIgjQtq0Eggbs4Pk5bJPua0uSSsnzdwAMzXUvsSFTEYUnz9JOPGanHtkZw+BrUackfpODgf0BoNOPmW3ZUZXyroXVtJ3RWCk5+xIH5rKvHYsoBrOouq6UJBMezD8HtWU8LhYYMaEYYbjwxDMv7EjOK9xWUahVVFVVJYAKAATvke25NBin4okZI6mcJr0KvUVJxlRnfB7gVHHnKJoopESZ1lm9JcLglu2cHx4/FS0thExBaNGO4BKA4B3I+wJ3r0lqMjCpgEkAL5J7/vQQ3DLcNBNakkFCyKTv0N1RuPfA/zFSnArppIVL7SL0yD2ddmH9ai+YIvQeO7CBhGNEmAcrGxHWuO+g7ke2a2LdjBOG2MVxjJG+JsbH20uP88e9BOUoDSgUpSgUpSgUpSgVrX3EUiGXZV2J3IHb3J2A+5rZrjHxL40k/EPS0LLDbqPXzIV27lBjcYOCcdzQfOZObJr4pEkc4EgkZsx6k0pkDYH6Pd84+xqMbhLa4uI3LpGulGgBdpU6dhqONlPcKM53xWOFW0LO8crrlmkZW05YdUcIcnKpgAHTua05uIEcLiRUkj9Qyg4QsDhgTnVnoUHYDcEZoPHEObZpMxiP0mQ5IAZMOzqwlcnAWM7dJ2H5qN4lxOb1C+lpJG+pwXfVICQSpKgaOoDSuQdt6keQoQFlmmbEbEZdt1ypGlsd9ie57ZHjNb3E/iLbwufQRpcEnc4jJzvkHcjv2wNwR2oITlmO6e+t3kimOgjUSmlRGGIOdlAUHOST4qZk4Oskt1ayqyuJ9ZdA4Kw4B1N9WuMk7fyk5yc1ESfEq7d2K+l1DADKGIB7DLbkr2BPsK39N3LGg+akaeQ4CKRj0huAW76wxc4/NBA8d4IbPokOcljE2BnHbLLnIOcgg5wQcZrDy3y/PKGmhCH09wrg4bAzgbaSfsSKt13yrakLLDGZJInzJEZWdXQNgk9nH8xx4NWw8z3jRmG2FnbLFA8hKRu2gISgjKtspJGx3oKJbcwIqyWd9HLH3VXgbP8TsSwL6HH5rNwXh3Ebd0ubO3uC/Vl3IKOmdPWmrKkHwSfeqfxmwlWSRpCWPqFerZmO51Bfb9vcV33kS7NpwxBMFjMedcjk+mRnZw/6sjGy0HNrrgiyzpPcQMJUYte2obS7D/5iJdI1R4ySEzgKf3q9tyzJc3Fne2s0E0Ebq49RSGVBsVTSo2xvhhkFRVX+IfxItJoVjgaSadJA6XGPT9Mjvo8kY2x23zVQ4RzpdvNHCJ3jillQOkREQOpgGO2yk+TQdf5Z4/arDKDd+iDdTaQCASNQOQpXIzn/WpYc0Wg/wDGzH+v/pHW5By+kcelZbgICQB6xJx/iO/3zmsZ5OhO5uLxj97t/wDfFBryc22qDIuLl/YLGzHc/wCCsrcwLgHF+ATsTFj8brkUXlm2i/8AEXIwcb3T7E+O9as1na7h7iRmUnZrtzke/wDTfFBtnjW5Gm+JHjSP9q9yXhlxmK+TcD9Kbk/vUe/BuGvuZids7XEn9djWr/YXCWIJYtk46ppdiPsTQTBtPGLzJyNJmj3HY7E9q8yXMSw+h8pdenjT0JqGx7hlJ3B3BrXhsuGArHHHA59tLOe+clvfzvUj/YFpja2Qg+0RIoIvhXO6xyRwTFyJG0RyshBz4SUeGPYEd/tVzBqn8V4DbpA5hs8OCGXTAQ2QykEffarJacRV20dQcKGIZSpwf3770G5SlKBSlKBSlKCr8+8+R8LhV3QyPISEQEDONySTnAH7HevzjzJzJLeXEkzqkbPjUIxpBwMZO+5Pk+a/SvN3IttxJUFwrakzpdG0sAe47EYP7VVz8BLDTjVc5x39Re/vjRQc8l5UnSOK40y3baI2YGUOiFSCVkA+qMr2AbIGc1447w68DtNPP6JcZaNJHaT0yDlQEBUqFzsSNu9dKtPg1HC2YLq7gGNlDqw1ZB1HpA/GK3X+GbkE/wBoXgfqGoaAMN3GkL58/wBKDjHJ/ExmS3dVeKZPTGoEBcnKliASD5BHtjzUDxbgcltKySKUwSAWBAIHkfvXbeK/BqSRUCX822AdaL2znI043GBjOce9RTfAppmYyX0zaW0gtESdI89T/wClByez1II5EaMuzldJAJBGkgnPg57/AGNTEPNIFwXuIskNJn03wdTDGx32FX2L4AAs395fRjo/hgNnf6snYftmtmD/AIe06S922cdemIDP+HJ2/INBReD81JHbSR+pokD64mZCdyoU5OT3xj281u2nE0mj0uYXkWMQRaXYbyNr177khs5zkfarU3/Dyuf/AHx8b/8ASGw8D6++axv/AMPXRlbw+pjbMWBq+5DZx98UFMvXN7LbxJ6kranEYL9RGvucY0kY2wANs1IfGLjgku/llDBLULGBnpPSC23vnYGrVw/4e8VtLdY7RrKKQameVdRlc4OF1OmFGOnAwPeoG6+BfEHcu01vIzklmLvnJBOTldznb/8AVBSLW8VLZ1eHUJCpjYhfrQ9R1AatOk40gjuD4rqvC+VooBHK1taljPGirjWoR1BZQWO+nOSSCckb1VLb4Q8SIeJowFVs51Lg5RsMpz2zgEf7V1WHliYi3DKqlJmdiDnG0YGPsdJoLZNw6JlCtGjKvZSoIH7DtXkcNiAAEUY+2gf7VmmJUEqCx/lyB/rWhc8Qmx0W8hP3eMD/APLeg2xbRjsseP8ACPFfTbR5xpTO/wCkfmlurAbqB+c99z49683ELEggJtnuSO4A8Cg8qyLIFUKCR42wMeft7VtZ8Z/NaM0c3dVh1eCxbv47DtWu1rdE51W679tDN+2+R/pQSYffGrPk/wC23mvkkyrtsOwx2zmtO34cyrp1Rj2CptjOckFsk/msktgzKQXGffQMj3xvQbIkOdwAMe+9aVzIokSXsAGVm2AAyPqzvjP32zXqawY/rbxggAdu3nfff8Vjk4bI+QZek7FDGpBUjGk77jv7d6CUBpWlwfhny8KRBmcKMAt7ZJwPsOwHsK3aBSlKBSlKBSlKAKGlKD5X2lKAawx/U34/0pSgzUpSgUpSgUpSgV8NKUH2hpSgV8819pQBSlKBSlKD4K+0pQKUpQf/2Q=="/>
          <p:cNvSpPr>
            <a:spLocks noChangeAspect="1" noChangeArrowheads="1"/>
          </p:cNvSpPr>
          <p:nvPr/>
        </p:nvSpPr>
        <p:spPr bwMode="auto">
          <a:xfrm>
            <a:off x="307975" y="7938"/>
            <a:ext cx="304800" cy="304800"/>
          </a:xfrm>
          <a:prstGeom prst="rect">
            <a:avLst/>
          </a:prstGeom>
          <a:noFill/>
          <a:ln w="9525">
            <a:noFill/>
            <a:miter lim="800000"/>
            <a:headEnd/>
            <a:tailEnd/>
          </a:ln>
        </p:spPr>
        <p:txBody>
          <a:bodyPr lIns="76197" tIns="38098" rIns="76197" bIns="38098"/>
          <a:lstStyle/>
          <a:p>
            <a:endParaRPr lang="es-PE" dirty="0"/>
          </a:p>
        </p:txBody>
      </p:sp>
      <p:sp>
        <p:nvSpPr>
          <p:cNvPr id="10244" name="AutoShape 8" descr="data:image/jpeg;base64,/9j/4AAQSkZJRgABAQAAAQABAAD/2wCEAAkGBhIQEA8QDxIQFBUWDxAQFhASFRAWEBQYFBUVFBUWFRgYJyYeFxwvGhUXHzssIyc1LC0yGR8xQTA2NSYrLDUBCQoKDgwMGA8PFCwcHiQqNjU1NCopKSksNS01KSksKSwsLCkpLCktKSkpKTItLCwsLCw1KSkpLCopKSwpKSkpKf/AABEIAE8AeAMBIgACEQEDEQH/xAAcAAABBAMBAAAAAAAAAAAAAAABAAIFBgMEBwj/xAA7EAACAgEDAgMFAwkJAQAAAAABAgMRAAQSIQUxE0FhBgciUXEykaEUIzNCUoGCsvAkNENTYnKisdEI/8QAGQEBAQEBAQEAAAAAAAAAAAAAAAMBBAIF/8QAIBEBAAICAQQDAAAAAAAAAAAAAAECAxESFCEiYQQxQf/aAAwDAQACEQMRAD8A6diwXizWHYsGHAOLBizA7FgvCM0HFixYBw4MV4BxYyeZY0aSRlRFFl3IVB9SeMofXvfTodOWTTrJq2A7xlUgu+3iNZP8KnA6AMWcH6x78ddMrpBHBpwysu5N7SqDxauezV51gwLVpPflo2UGXT6uM8WE8GVF+fNqSP4ctXSvbrp+q/Q6uG+fglPhPx3NSVnmgHEecD1pCQ674yHX9pCGX71sYc8n6WdonWSJmjdeQ8bMrj6FaIy1dG95PU45IE/KpZF8aMGOTw3LgsAVLsC3I474HobCBfbMHW5GgXcgViZdgD3XZjfBF/ZyodV1U7RSPIxelZvCXhCByRQq/wB+Svlik6Wpim8bXa+CbFDubFD6nyxRsG5Ugj5qQR+Gcu9l9MmpJmcbuEkVONgFcUP675boHhlo0vHZqH075LqPS/Szre1jlkCAs7KoAss5VVAHcktQGaPWuvw6OIzajxdgFl44pZFHFgkqCFHqeO3ORMmgjZgXVWo8MRZH0JyxdCRHgeB1DIhMJRgCrIyhgpB8qav3ZWmTlOkMmLhG3Mtf7+oR/dtHK/H2p5Eio/7ED2P4hlX6p76+oy2IvA044/RIGfj/AFSX/wBZA+3Xswena/UaXnYCJIie5iflL5PI5XnvtvzyBOVRb3WevanWuH1c0kxF7fENqt1e1eFW6HYeWaF4Di/r0wBhxYsBuHHQws7KicsxoD5nyA+ZPb1JGZ9VowrOEkDqFBEhVo93AsBW5vdYr0wNcZOew+iM/U+nxqAb1kDEHttjYSP/AMUOQZQjuD3AvirIurHpl79y+gD9TErKxEGnlkDC6DN+bW69GbA7f7Uz8wpXcySH5Ctqj+ZvuyIUCxflWaPtV1oJqI1n4EqN4VK5NRlQ28V8J3Pf781H6pRUbt26yoW2ZgO9Ac5w5Z85l9HDHhGmp0TRCJ5FjSRNrtGLDBaViFIJ4IK0eMk5NPu2vS/UWGFed/8AuYRrS3HeuaPcV6d/nmRdQFILEAMaAPa/lzkd7X3KS0+ooVIOP2l5r6jyyS9mNSv5VqUDXel0z0Kr4ZNQpP1IZfuyrx6edGVYpFljY7Ss5CyJZNbXUU48qYX65LezPRptLq+oamRQwk0+mSNYm3M2wSM4ANUb2ivO86MFZ57c2e0cNKR/9DaatRoJQPtQTIxFfquu3+as5Kcu3vG95EXU3VI4ZVVU2hpSocHduPwrY7geeUkny/D5/QeedjgDFk50j2F6hq68DSTlT/iOvhxVdfbegfoLOXjpfuGlNHV6uOPvaQIZD6fE20fhgcrvFnoXo/uk6ZpjuMT6hrsNqmDqOKICKFSvPkE+uLAoet9xWoA/MavTyc/ZkWSPj1PxZV+p+7fqcBO/RyyDc3xwDxga/WPh2QPP4gDznoi8IOYPKkyMhqRHU96cMD8uxrOwe4rpbLDrNWwoSPFBGTdkR7nlP0toxYPcN8s6Tq4UmUrMiSgjaRIquCPMc+WN0mljiRY4USNFvbHGoVFskmgPUk5ox9Q6PDqTF4y8xsWSQcOm6g1HzBoWDwaHyGc5TR6jSNqZtfFsLSIGlRT4TNQCCNgeQStjnz5oms6heM1ECSI0ciq6MKKMAVPnyMlfHF18We2Pt+Oe6KYvu1UgG5lBANGuOAD8+MltOztXwrIH+Eoind2v7PO4d+3PGS2o9j9K3hbFeHZdGFlF333BwwJ9av1yS0nTYoqKKN1VvNFz9Tx+AyEYJ36dV/l1tX67tHpPRFG2V/GUhtyxMQFFVRKkbgb5onyGTd4y8N51VrFY1DgtabTuVQ9ofdPoNbqX1Uh1McjkM4heIIzebUyNTHuea9Ocm+ieyOi0Q/sumiRv8xgXlP1d7Pl5ZK3ivPTyyM5PJJPqcGNvFeA+8WNvFhjSvCGzFuxbsNZt2LdmINjt2GMl4bzFuwhsDLeG8xXhvNGS8deYrxwOYH3hvMd4QcB94bxl4bwHg4cYDiwP/9k="/>
          <p:cNvSpPr>
            <a:spLocks noChangeAspect="1" noChangeArrowheads="1"/>
          </p:cNvSpPr>
          <p:nvPr/>
        </p:nvSpPr>
        <p:spPr bwMode="auto">
          <a:xfrm>
            <a:off x="63500" y="-369888"/>
            <a:ext cx="1143000" cy="752476"/>
          </a:xfrm>
          <a:prstGeom prst="rect">
            <a:avLst/>
          </a:prstGeom>
          <a:noFill/>
          <a:ln w="9525">
            <a:noFill/>
            <a:miter lim="800000"/>
            <a:headEnd/>
            <a:tailEnd/>
          </a:ln>
        </p:spPr>
        <p:txBody>
          <a:bodyPr lIns="76197" tIns="38098" rIns="76197" bIns="38098"/>
          <a:lstStyle/>
          <a:p>
            <a:endParaRPr lang="es-PE" dirty="0"/>
          </a:p>
        </p:txBody>
      </p:sp>
      <p:sp>
        <p:nvSpPr>
          <p:cNvPr id="10245" name="AutoShape 10" descr="data:image/jpeg;base64,/9j/4AAQSkZJRgABAQAAAQABAAD/2wCEAAkGBhIQEA8QDxIQFBUWDxAQFhASFRAWEBQYFBUVFBUWFRgYJyYeFxwvGhUXHzssIyc1LC0yGR8xQTA2NSYrLDUBCQoKDgwMGA8PFCwcHiQqNjU1NCopKSksNS01KSksKSwsLCkpLCktKSkpKTItLCwsLCw1KSkpLCopKSwpKSkpKf/AABEIAE8AeAMBIgACEQEDEQH/xAAcAAABBAMBAAAAAAAAAAAAAAABAAIFBgMEBwj/xAA7EAACAgEDAgMFAwkJAQAAAAABAgMRAAQSIQUxE0FhBgciUXEykaEUIzNCUoGCsvAkNENTYnKisdEI/8QAGQEBAQEBAQEAAAAAAAAAAAAAAAMBBAIF/8QAIBEBAAICAQQDAAAAAAAAAAAAAAECAxESFCEiYQQxQf/aAAwDAQACEQMRAD8A6diwXizWHYsGHAOLBizA7FgvCM0HFixYBw4MV4BxYyeZY0aSRlRFFl3IVB9SeMofXvfTodOWTTrJq2A7xlUgu+3iNZP8KnA6AMWcH6x78ddMrpBHBpwysu5N7SqDxauezV51gwLVpPflo2UGXT6uM8WE8GVF+fNqSP4ctXSvbrp+q/Q6uG+fglPhPx3NSVnmgHEecD1pCQ674yHX9pCGX71sYc8n6WdonWSJmjdeQ8bMrj6FaIy1dG95PU45IE/KpZF8aMGOTw3LgsAVLsC3I474HobCBfbMHW5GgXcgViZdgD3XZjfBF/ZyodV1U7RSPIxelZvCXhCByRQq/wB+Svlik6Wpim8bXa+CbFDubFD6nyxRsG5Ugj5qQR+Gcu9l9MmpJmcbuEkVONgFcUP675boHhlo0vHZqH075LqPS/Szre1jlkCAs7KoAss5VVAHcktQGaPWuvw6OIzajxdgFl44pZFHFgkqCFHqeO3ORMmgjZgXVWo8MRZH0JyxdCRHgeB1DIhMJRgCrIyhgpB8qav3ZWmTlOkMmLhG3Mtf7+oR/dtHK/H2p5Eio/7ED2P4hlX6p76+oy2IvA044/RIGfj/AFSX/wBZA+3Xswena/UaXnYCJIie5iflL5PI5XnvtvzyBOVRb3WevanWuH1c0kxF7fENqt1e1eFW6HYeWaF4Di/r0wBhxYsBuHHQws7KicsxoD5nyA+ZPb1JGZ9VowrOEkDqFBEhVo93AsBW5vdYr0wNcZOew+iM/U+nxqAb1kDEHttjYSP/AMUOQZQjuD3AvirIurHpl79y+gD9TErKxEGnlkDC6DN+bW69GbA7f7Uz8wpXcySH5Ctqj+ZvuyIUCxflWaPtV1oJqI1n4EqN4VK5NRlQ28V8J3Pf781H6pRUbt26yoW2ZgO9Ac5w5Z85l9HDHhGmp0TRCJ5FjSRNrtGLDBaViFIJ4IK0eMk5NPu2vS/UWGFed/8AuYRrS3HeuaPcV6d/nmRdQFILEAMaAPa/lzkd7X3KS0+ooVIOP2l5r6jyyS9mNSv5VqUDXel0z0Kr4ZNQpP1IZfuyrx6edGVYpFljY7Ss5CyJZNbXUU48qYX65LezPRptLq+oamRQwk0+mSNYm3M2wSM4ANUb2ivO86MFZ57c2e0cNKR/9DaatRoJQPtQTIxFfquu3+as5Kcu3vG95EXU3VI4ZVVU2hpSocHduPwrY7geeUkny/D5/QeedjgDFk50j2F6hq68DSTlT/iOvhxVdfbegfoLOXjpfuGlNHV6uOPvaQIZD6fE20fhgcrvFnoXo/uk6ZpjuMT6hrsNqmDqOKICKFSvPkE+uLAoet9xWoA/MavTyc/ZkWSPj1PxZV+p+7fqcBO/RyyDc3xwDxga/WPh2QPP4gDznoi8IOYPKkyMhqRHU96cMD8uxrOwe4rpbLDrNWwoSPFBGTdkR7nlP0toxYPcN8s6Tq4UmUrMiSgjaRIquCPMc+WN0mljiRY4USNFvbHGoVFskmgPUk5ox9Q6PDqTF4y8xsWSQcOm6g1HzBoWDwaHyGc5TR6jSNqZtfFsLSIGlRT4TNQCCNgeQStjnz5oms6heM1ECSI0ciq6MKKMAVPnyMlfHF18We2Pt+Oe6KYvu1UgG5lBANGuOAD8+MltOztXwrIH+Eoind2v7PO4d+3PGS2o9j9K3hbFeHZdGFlF333BwwJ9av1yS0nTYoqKKN1VvNFz9Tx+AyEYJ36dV/l1tX67tHpPRFG2V/GUhtyxMQFFVRKkbgb5onyGTd4y8N51VrFY1DgtabTuVQ9ofdPoNbqX1Uh1McjkM4heIIzebUyNTHuea9Ocm+ieyOi0Q/sumiRv8xgXlP1d7Pl5ZK3ivPTyyM5PJJPqcGNvFeA+8WNvFhjSvCGzFuxbsNZt2LdmINjt2GMl4bzFuwhsDLeG8xXhvNGS8deYrxwOYH3hvMd4QcB94bxl4bwHg4cYDiwP/9k="/>
          <p:cNvSpPr>
            <a:spLocks noChangeAspect="1" noChangeArrowheads="1"/>
          </p:cNvSpPr>
          <p:nvPr/>
        </p:nvSpPr>
        <p:spPr bwMode="auto">
          <a:xfrm>
            <a:off x="215900" y="-217488"/>
            <a:ext cx="1143000" cy="752476"/>
          </a:xfrm>
          <a:prstGeom prst="rect">
            <a:avLst/>
          </a:prstGeom>
          <a:noFill/>
          <a:ln w="9525">
            <a:noFill/>
            <a:miter lim="800000"/>
            <a:headEnd/>
            <a:tailEnd/>
          </a:ln>
        </p:spPr>
        <p:txBody>
          <a:bodyPr lIns="76197" tIns="38098" rIns="76197" bIns="38098"/>
          <a:lstStyle/>
          <a:p>
            <a:endParaRPr lang="es-PE" dirty="0"/>
          </a:p>
        </p:txBody>
      </p:sp>
      <p:graphicFrame>
        <p:nvGraphicFramePr>
          <p:cNvPr id="28" name="24 Gráfico"/>
          <p:cNvGraphicFramePr/>
          <p:nvPr/>
        </p:nvGraphicFramePr>
        <p:xfrm>
          <a:off x="714348" y="3429001"/>
          <a:ext cx="8072494" cy="32147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1 Gráfico"/>
          <p:cNvGraphicFramePr/>
          <p:nvPr/>
        </p:nvGraphicFramePr>
        <p:xfrm>
          <a:off x="285721" y="1571613"/>
          <a:ext cx="2714628" cy="2085980"/>
        </p:xfrm>
        <a:graphic>
          <a:graphicData uri="http://schemas.openxmlformats.org/drawingml/2006/chart">
            <c:chart xmlns:c="http://schemas.openxmlformats.org/drawingml/2006/chart" xmlns:r="http://schemas.openxmlformats.org/officeDocument/2006/relationships" r:id="rId4"/>
          </a:graphicData>
        </a:graphic>
      </p:graphicFrame>
      <p:sp>
        <p:nvSpPr>
          <p:cNvPr id="10248" name="10 CuadroTexto"/>
          <p:cNvSpPr txBox="1">
            <a:spLocks noChangeArrowheads="1"/>
          </p:cNvSpPr>
          <p:nvPr/>
        </p:nvSpPr>
        <p:spPr bwMode="auto">
          <a:xfrm>
            <a:off x="5572125" y="4000500"/>
            <a:ext cx="3357563" cy="630238"/>
          </a:xfrm>
          <a:prstGeom prst="rect">
            <a:avLst/>
          </a:prstGeom>
          <a:noFill/>
          <a:ln w="9525">
            <a:noFill/>
            <a:miter lim="800000"/>
            <a:headEnd/>
            <a:tailEnd/>
          </a:ln>
        </p:spPr>
        <p:txBody>
          <a:bodyPr lIns="76197" tIns="38098" rIns="76197" bIns="38098">
            <a:spAutoFit/>
          </a:bodyPr>
          <a:lstStyle/>
          <a:p>
            <a:pPr algn="ctr"/>
            <a:r>
              <a:rPr lang="es-ES" sz="1200" dirty="0"/>
              <a:t>Tiempo de demora de los arbitrajes ad hoc, desde la instalación del tribunal, según laudos remitidos a OSCE en 2011 (327)</a:t>
            </a:r>
          </a:p>
        </p:txBody>
      </p:sp>
      <p:sp>
        <p:nvSpPr>
          <p:cNvPr id="12" name="11 Elipse"/>
          <p:cNvSpPr/>
          <p:nvPr/>
        </p:nvSpPr>
        <p:spPr>
          <a:xfrm>
            <a:off x="3017838" y="4643438"/>
            <a:ext cx="1143000" cy="1928812"/>
          </a:xfrm>
          <a:prstGeom prst="ellipse">
            <a:avLst/>
          </a:prstGeom>
          <a:noFill/>
          <a:ln/>
        </p:spPr>
        <p:style>
          <a:lnRef idx="2">
            <a:schemeClr val="accent6"/>
          </a:lnRef>
          <a:fillRef idx="1">
            <a:schemeClr val="lt1"/>
          </a:fillRef>
          <a:effectRef idx="0">
            <a:schemeClr val="accent6"/>
          </a:effectRef>
          <a:fontRef idx="minor">
            <a:schemeClr val="dk1"/>
          </a:fontRef>
        </p:style>
        <p:txBody>
          <a:bodyPr lIns="76197" tIns="38098" rIns="76197" bIns="38098" anchor="ctr"/>
          <a:lstStyle/>
          <a:p>
            <a:pPr algn="ctr" defTabSz="761970" fontAlgn="auto">
              <a:spcBef>
                <a:spcPts val="0"/>
              </a:spcBef>
              <a:spcAft>
                <a:spcPts val="0"/>
              </a:spcAft>
              <a:defRPr/>
            </a:pPr>
            <a:endParaRPr lang="es-ES" dirty="0"/>
          </a:p>
        </p:txBody>
      </p:sp>
      <p:sp>
        <p:nvSpPr>
          <p:cNvPr id="13" name="12 Elipse"/>
          <p:cNvSpPr/>
          <p:nvPr/>
        </p:nvSpPr>
        <p:spPr>
          <a:xfrm>
            <a:off x="6215063" y="5143500"/>
            <a:ext cx="2643187" cy="150018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defTabSz="761970" fontAlgn="auto">
              <a:spcBef>
                <a:spcPts val="0"/>
              </a:spcBef>
              <a:spcAft>
                <a:spcPts val="0"/>
              </a:spcAft>
              <a:defRPr/>
            </a:pPr>
            <a:endParaRPr lang="es-ES" dirty="0"/>
          </a:p>
        </p:txBody>
      </p:sp>
      <p:graphicFrame>
        <p:nvGraphicFramePr>
          <p:cNvPr id="16" name="15 Diagrama"/>
          <p:cNvGraphicFramePr/>
          <p:nvPr/>
        </p:nvGraphicFramePr>
        <p:xfrm>
          <a:off x="928662" y="1214421"/>
          <a:ext cx="7572428" cy="47863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252" name="13 CuadroTexto"/>
          <p:cNvSpPr txBox="1">
            <a:spLocks noChangeArrowheads="1"/>
          </p:cNvSpPr>
          <p:nvPr/>
        </p:nvSpPr>
        <p:spPr bwMode="auto">
          <a:xfrm>
            <a:off x="285750" y="1000125"/>
            <a:ext cx="6072188" cy="384175"/>
          </a:xfrm>
          <a:prstGeom prst="rect">
            <a:avLst/>
          </a:prstGeom>
          <a:noFill/>
          <a:ln w="9525">
            <a:noFill/>
            <a:miter lim="800000"/>
            <a:headEnd/>
            <a:tailEnd/>
          </a:ln>
        </p:spPr>
        <p:txBody>
          <a:bodyPr lIns="76197" tIns="38098" rIns="76197" bIns="38098">
            <a:spAutoFit/>
          </a:bodyPr>
          <a:lstStyle/>
          <a:p>
            <a:pPr>
              <a:buFontTx/>
              <a:buBlip>
                <a:blip r:embed="rId9"/>
              </a:buBlip>
              <a:tabLst>
                <a:tab pos="220663" algn="l"/>
              </a:tabLst>
            </a:pPr>
            <a:r>
              <a:rPr lang="es-ES" sz="1700" dirty="0"/>
              <a:t>  </a:t>
            </a:r>
            <a:r>
              <a:rPr lang="es-ES" sz="2000" dirty="0"/>
              <a:t>El arbitraje es, esencialmente, rápido.</a:t>
            </a:r>
          </a:p>
        </p:txBody>
      </p:sp>
      <p:pic>
        <p:nvPicPr>
          <p:cNvPr id="14" name="13 Imagen" descr="PPT hoja.jpg"/>
          <p:cNvPicPr>
            <a:picLocks noChangeAspect="1"/>
          </p:cNvPicPr>
          <p:nvPr/>
        </p:nvPicPr>
        <p:blipFill>
          <a:blip r:embed="rId10" cstate="print"/>
          <a:stretch>
            <a:fillRect/>
          </a:stretch>
        </p:blipFill>
        <p:spPr>
          <a:xfrm>
            <a:off x="417542" y="174608"/>
            <a:ext cx="8369300" cy="825500"/>
          </a:xfrm>
          <a:prstGeom prst="rect">
            <a:avLst/>
          </a:prstGeom>
        </p:spPr>
      </p:pic>
      <p:sp>
        <p:nvSpPr>
          <p:cNvPr id="18" name="28 CuadroTexto"/>
          <p:cNvSpPr txBox="1">
            <a:spLocks noChangeArrowheads="1"/>
          </p:cNvSpPr>
          <p:nvPr/>
        </p:nvSpPr>
        <p:spPr bwMode="auto">
          <a:xfrm>
            <a:off x="2857500" y="428604"/>
            <a:ext cx="5000625" cy="523220"/>
          </a:xfrm>
          <a:prstGeom prst="rect">
            <a:avLst/>
          </a:prstGeom>
          <a:noFill/>
          <a:ln w="9525">
            <a:noFill/>
            <a:miter lim="800000"/>
            <a:headEnd/>
            <a:tailEnd/>
          </a:ln>
        </p:spPr>
        <p:txBody>
          <a:bodyPr>
            <a:spAutoFit/>
          </a:bodyPr>
          <a:lstStyle/>
          <a:p>
            <a:pPr algn="ctr"/>
            <a:r>
              <a:rPr lang="es-PE" sz="2800" dirty="0" smtClean="0">
                <a:latin typeface="Arial" charset="0"/>
              </a:rPr>
              <a:t>Celeridad</a:t>
            </a:r>
            <a:endParaRPr lang="es-PE" sz="2800" dirty="0">
              <a:latin typeface="Arial" charset="0"/>
            </a:endParaRPr>
          </a:p>
        </p:txBody>
      </p:sp>
      <p:sp>
        <p:nvSpPr>
          <p:cNvPr id="19" name="18 Rectángulo"/>
          <p:cNvSpPr/>
          <p:nvPr/>
        </p:nvSpPr>
        <p:spPr>
          <a:xfrm>
            <a:off x="-642974" y="1714488"/>
            <a:ext cx="4572000" cy="338554"/>
          </a:xfrm>
          <a:prstGeom prst="rect">
            <a:avLst/>
          </a:prstGeom>
        </p:spPr>
        <p:txBody>
          <a:bodyPr>
            <a:spAutoFit/>
          </a:bodyPr>
          <a:lstStyle/>
          <a:p>
            <a:pPr algn="ctr">
              <a:defRPr sz="900" b="0" i="0" u="none" strike="noStrike" kern="1200" baseline="0">
                <a:solidFill>
                  <a:prstClr val="black"/>
                </a:solidFill>
                <a:latin typeface="+mn-lt"/>
                <a:ea typeface="+mn-ea"/>
                <a:cs typeface="+mn-cs"/>
              </a:defRPr>
            </a:pPr>
            <a:r>
              <a:rPr lang="en-US" sz="800" dirty="0">
                <a:solidFill>
                  <a:prstClr val="black"/>
                </a:solidFill>
              </a:rPr>
              <a:t>Institucional Externos
13.5%</a:t>
            </a:r>
          </a:p>
        </p:txBody>
      </p:sp>
      <p:sp>
        <p:nvSpPr>
          <p:cNvPr id="20" name="19 Rectángulo"/>
          <p:cNvSpPr/>
          <p:nvPr/>
        </p:nvSpPr>
        <p:spPr>
          <a:xfrm>
            <a:off x="-71470" y="1681451"/>
            <a:ext cx="1357322" cy="461665"/>
          </a:xfrm>
          <a:prstGeom prst="rect">
            <a:avLst/>
          </a:prstGeom>
        </p:spPr>
        <p:txBody>
          <a:bodyPr wrap="square">
            <a:spAutoFit/>
          </a:bodyPr>
          <a:lstStyle/>
          <a:p>
            <a:pPr algn="ctr">
              <a:defRPr sz="900" b="0" i="0" u="none" strike="noStrike" kern="1200" baseline="0">
                <a:solidFill>
                  <a:prstClr val="black"/>
                </a:solidFill>
                <a:latin typeface="+mn-lt"/>
                <a:ea typeface="+mn-ea"/>
                <a:cs typeface="+mn-cs"/>
              </a:defRPr>
            </a:pPr>
            <a:r>
              <a:rPr lang="en-US" sz="800" dirty="0">
                <a:solidFill>
                  <a:prstClr val="black"/>
                </a:solidFill>
              </a:rPr>
              <a:t>Institucional </a:t>
            </a:r>
            <a:endParaRPr lang="en-US" sz="800" dirty="0" smtClean="0">
              <a:solidFill>
                <a:prstClr val="black"/>
              </a:solidFill>
            </a:endParaRPr>
          </a:p>
          <a:p>
            <a:pPr algn="ctr">
              <a:defRPr sz="900" b="0" i="0" u="none" strike="noStrike" kern="1200" baseline="0">
                <a:solidFill>
                  <a:prstClr val="black"/>
                </a:solidFill>
                <a:latin typeface="+mn-lt"/>
                <a:ea typeface="+mn-ea"/>
                <a:cs typeface="+mn-cs"/>
              </a:defRPr>
            </a:pPr>
            <a:r>
              <a:rPr lang="en-US" sz="800" dirty="0" smtClean="0">
                <a:solidFill>
                  <a:prstClr val="black"/>
                </a:solidFill>
              </a:rPr>
              <a:t>SNA- OSCE</a:t>
            </a:r>
            <a:r>
              <a:rPr lang="en-US" sz="800" dirty="0">
                <a:solidFill>
                  <a:prstClr val="black"/>
                </a:solidFill>
              </a:rPr>
              <a:t>
</a:t>
            </a:r>
            <a:r>
              <a:rPr lang="en-US" sz="800" dirty="0" smtClean="0">
                <a:solidFill>
                  <a:prstClr val="black"/>
                </a:solidFill>
              </a:rPr>
              <a:t>6.1%</a:t>
            </a:r>
            <a:endParaRPr lang="en-US" sz="800" dirty="0">
              <a:solidFill>
                <a:prstClr val="black"/>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RERQUExQTFBQWGBsaGBgYFxwbHRsaHRwYGSAWGx8cHiYhHhwkIBodHy8jJCcpLS4tGB4yNTAqNSYrLCkBCQoKBQUFDQUFDSkYEhgpKSkpKSkpKSkpKSkpKSkpKSkpKSkpKSkpKSkpKSkpKSkpKSkpKSkpKSkpKSkpKSkpKf/AABEIAOEA4QMBIgACEQEDEQH/xAAcAAEAAgMBAQEAAAAAAAAAAAAABQYDBAcCAQj/xABDEAACAQMCBQIFAgMGBAMJAQABAgMABBESIQUGIjFBE1EHFDJhgUJxI1KRFSRyobHRCDNDYkSSwSU0U1RzgrLh8Bb/xAAUAQEAAAAAAAAAAAAAAAAAAAAA/8QAFBEBAAAAAAAAAAAAAAAAAAAAAP/aAAwDAQACEQMRAD8A65SlKBSlKBSlKBSlKBSlKBTFKUClK8SzqoyzAAAnJONh3P7UHulQ1jznZTHTFdQOc4wHGamaBSlKBSlKBSlKBSlKBSlKBSlKBSlKBSlKBSlKBSlKBSlKBSlKBSlDQci+InxaeOWe0twEMZAeQsQzfzLGNJCn/uJ7ZwKph4pCYAih7ufAU65ZHiAYYJjB0N6mf0/TgGorn25Sa8mmCiNnYkxqS2CDjU5PYt3wO2a2OFcMyoeG1u7mEpiVgfSXWoydJXOynqy25xvQaPErmKWVfRNwZwAudCJllIAwkY6QFz5J271c+Suep3MVvPcFnmdgkhYsYiBjSyAfq7BsnAJOPNYLvhXzsCTJDJa20eSbiaXVLJgfpAA1NsVGNhnJ2quQcSjZwxh0ejhUYqHCR/SBOgxqzrzqG/tQd6+H3MD3NsBLj1Yxpcg5ydTjzvnC/wCYq0VTeSuKappo3hZJl0iUhdSDCjQFlGzIVJIDdS5Iq5UERzZxj5W0klH1bKgHcuxCgD775/FSNkGEahiSwABJ7kjbP571T/idLqWztxq1TXUZGBn/AJZ1Ef5/5VdgaBSlKBSlKBSlKBSlKBSlKBSlKBSlKBSlKBSlKBSlKBSlKDlXG+T7lmnuyTLdwuWSNlX05IA2QmFALH7HyNqpvBr+WcrLKqbyFUg+XPpKHGC/UPTUD6iNJJxX6G0+aoXE/hw7O7CZ5IRJ6sdsHaMa8Y3k6ioG+AoFBK8E5YIeOe4lEzxriJUURwxqRjojHnG2T+MVUOb/AIW7tNGnzckjuX1lg+XGxBQgHQcYBH71YeA8wmzsEe9leQjPSELOgyQFcrnYfztpq4W9wsiK6EMrAEEeRQcv5MWNZJlu4DBNZiPaPUgcAHEhVGAkY7k7GuoWN/HMgeNg6nsRVO+JHoNC6umuVIzIrK4jkTGQug9zkkjSO4zXGuW/iDccPLiF29PIPoyb7nGps+D09vY0HYOc73/2rw2PB6PUkz43BTc/barzboQihjlgACfc43Nc6u+bIproygBhDYGSTGf1tG3SO/SM5roVjfxzxrJE6vGwyrKcgigz0pSgUpSgUpSgUpSgUpSgUpSgUpSgUpSgUpSgUpSgUpSgUNCa5h8RPiBEWNnDIc9pGU4DZ6fTVxnBUkMxHhSPNB5+KXO2iCeC20qSFWSTbJEgJAQfqDAFS/YZxWDkuzvrIWYiWSa3mC+ur94mI3wT3Xtg+Nx5rmC8Vb1vXZdcSyojR7svpr1CPc7r0kgEeK7LyxzpbIzpqnw7gpmGT9XZVIGMeKCU544A8npXEDypcQ5CCNEYvqwAra9sD38ZNa3LHCXEIuOJw25u8lQwRS5XcBTjYscnt4NWJ+MMSwWGUEA416VBPt9WR/StCCKWeZJPVUxqf0jCqRgFRn6idwSe2KCGsOChrziKJiPX8ugKqupF0jUoPbGFH5NWO1sPlAgRljgDNqU7jDHIIPhixOfFVfkHDyTygH+8XcpDZyGSHYMPsSxH4q4cNvRcwlio0lpEwd8hXZM/nTmgkqVH8HuCQ8bZ1RMVOfK91b8qR+c1IUClKUClKUClKUClKUClKUClKUClK8vIFGSQB7mg9UqFj5qilYpbsJm33B6MjGevse4G2e9SMaN3diP2wBv/AP2KDZpUTwzmW2uGdI5gXjcoyk4YMMjGD37Ht7Vr8f4XMYXMFzMki9Q3Ug4G6kEecHf3oJ7NM1w3jXN19b4c3VxPbTJ6lvJHoj1AfVHLgbMOxxuCNqkOHrezQ+qOKL8uEVpU1mQqmkF1J0hj5HT2O1BcLjnm2u5ZLOIu4CMZpBlUSMAhiG9z9Ix5rhfL9xondtIVbdJ2B0EkagUUHcHuRg+Kvslvb2XDJLm3ZJ/mnWJmSIoixqcGPSTkBsEMT3Jqocvxt8vxWUsqq0Xp7FSCSwbSPthfFAs+CR/3YSHQ8vzMRYgnDrgR5AOTnVj89jXRvhmsd2kyOD0emyqs03SMEGI5YfSy5xjbVVPuCZLJ5FZpJbe4LggAj0pAv1AbLmQL5zjtWHl/mUWd/EsifLHLQ3GDuFZldTljsMj6vAJoO1TWURlEXpKcjctjJC4JOT1HGw/NbPEb4RlIkA1MGJAx0xhWJfHgZwB+9cuX4hsvE7HUzRwlGWRpd1bW7DWjY6k6Eww2q5c38wQWqzY0mVosSPv0qQxTJHgnIAoKjw3mmOxsbSbSGklFyY0HTjWQuAd8nUo/rV55GKQ28dpqzPFErzKe6tLlzn2OSdqofytqh4eb12c29uhVFXKtJIWkUNjfyoGO5FWvkqH5WOWe9Kpd3khkZO7gZwseBk7d/tmgs11/CnSTYCQiJ9tyT9BH5yP2xUpVf4xdxzK8J1JLkGIOCmp16lMbHYnNSnCeKpcR60z3Ksp2ZHHdGHhgaDcpSlApSlApSlApSlApSlApSlAqs82cEjKtcGMzzABIkdmKKzkLqCg4Xvu/cAZqwXV7HENUjogzjLsFGfbJIqPl5ts1GTdWwH/1U/3oOX8sW0fCsh45hetK8Iwz4PqY0sAcqyAj6u/Ymur2Fm3ook2GYAZ3JJI8k+Tnf2qmc584wepZPBeWpEc4dx6inKnoOAM74YnJI7Va05vsiQBd2xJzj+Knjv5oMXGuTba6YSMhSZTlZoiUkBxgHUu5x7HIqCueA8WgQiC9juQCMLPGFcr5BcbHb3FWCTnKyXP96gJBUYEiscscKMKT3qZoOK8I4a04veFTK1vKjPJbEOW0iT/p5H1RkYz9jWlyZek20kFwSYyflZIgqqYGbZJgfCs2zZ3Lb1aPihZva3dtxGLSPSz6iltOsLuR9yQcAfaoHn60jkU8RgX1ba4iC3AGMq4xocgEFdwATvuOxoKffwfKQSq4ZJsiIIMAaoyCzNjZhsNx1au5xU/aWOnlydiSSWVxu22p1XsTj8gb1WecMIsQQkrMiykjJUnGjpLDUT4J2H2q2cdvIxwu4jZ8v6dtEMNqGpMEKCVBIK5Y9sEYoKnynzMYi0boZIHUiVF2bBRl9VcfqUEk574FZOauH+pcuxcuQiFpR1KVAALscDDBcbDPbFR/K14YJJWWIySekyquknBOMk4I205H5rZtbWe7YQzSSsFB0rqJAY4CLljpAOT38KRQbCW11PCbaOOe5jgcGKXS4ManchUJ7McHB7Y271p3t3diERypJpcvlnVgzacHB1d9Pj/Ea6zxfgt5bwKyFtIXfQPVC49MaXL5dY8BupASPwKx3nLDcRhjeRDPEWJU2t2GCgjGQJYwxxj6S4/FBW+P8Wmi4gvoRtK0FrAcDYKoiUs7f92G2bxmtnhnNypBqjSGxEmdKwgy3Ui+/qPlYx7O3scDasPHeF2vzby3fzba4/T9P5V4yHRFRCjByrN0j3G9WT4ffDQ6VuL4ZmJRlXOAEVQqxyJp09sbUGxac2Wxt1guUkaNwGSSeb1Vl85WYbLID+kgbjANbnFrubh6G8tv7xAzgTRHZ9zp16hsXB2JO585qeueS7ZoZIljEaSABgvY4OckHIyPeuc8St0j1cGeSaCMTSSRtGmvVGw9SOI+WYMc4HfFB0HhPM3qhmQmTAy0LLpnj9wR2YD7f1qwWl2sqB0OVP4/BB7GuPNwu4yPlpYLqaH/AJTpKYrhG8q0UpwVYbFa6Xy3cMS+tXjaQLL6bkEqXHWuR4DCgnKUpQKUpQKUpQKUpQKUpQQ/MFmkvpeoquqsXKsoI2By2D5AzW6nDIcDEUWPH8Nf9qwyKGcb5DOVP4Rhj7d6ycHkBiUZOV6TnuCNsH70HyXgcDFSYYuk6h/DXvgj2+9ZRwyL/wCFF/5F/wBq2aUFa5p5Zt5lhDRRgrKGBCAN0gtsQB3xU/ZXHqRo/wDMoP8AUZrQ4zLoV3OohPTbAz/P4/r/AJVn4W7fxEYAaJGAx5B6wf3w1BDfEiwaXh8pQ6XjxKrYzgoc53B8VzjkzjKGxWOQoY4pWtrnqwPQnJCz5x+l67ZIuQR71+cHtWtLq5tDlxJrh2AUFg2uMvq7gDBBGKCAt7Uao1c6tLsQm4Pprk41eM4yMDzmtvmzi8kioCxKuSxOw1FekH/7RtXo8Rj+amuGdsSMVGCdQV9ncjyNORjsc19fhHzKy3AAVFYhCEAMkjdQj0juAoOT2FBg5fgCw3U2T0IE6lyGZ/0owP15AI+wJ8V174e8nCGyMt0oklmYSaDjfCkJt74J2+9V/hSRCSNrkMHSQenaQFQhaJdpZm2UEZJG/YHbvVwsry9vAXwIeo4ETxMRH7q7aupu+QAMA0F1gHSu2Nht3x9q5zwrnOHhfzFtcgr6UzMNKZykh1qenbIyc53xirXZ/MoMG3zjt/ess3+IkVF8c5eidLq4ngKvJGAUWUHWyg6TgDSZB2BIJ3I80GKb4t2G38QMuMhiOkY8YO+v7AVq3vxrslQtH6kx8hUYBQe2SR3Nc6+FlkH4lokEbLplYqVz+lRoG2AcHsO2DXXPW9F2jjtELsoUuFGlgiDSh/USFP4zQUnjnxnVoy1skrZIGH0qg9xgHU2e34qtJxVri6mhvH/5q5t3yY/RlVejH8p/QRn81duMcrR3qorWcsLI2Q9uyJgfcONhnfaqZzZyBcgks0JBVmQtIPUIiXU+vSMFsbH70EpwDiDW0axcSiWa3kdPQuARlGZ8NmUdQZBlsdxj2rsNjZmP0w0hkIUrrbGpt8jOO+3tXBuUePxyp8ldgtBIxAJPffAZT2V08EdxtXXOARyRWaGaQzmCU6ZAclos6QzA7ghCcj7UFtpRTmlApSlApSlApSlApSlBVrzlGZiSl03/ADNah1J0k9x0MhIqY4FwpreEI0rzNkszvjJJ38eB2Hf96kaUClKUFQ45yG08zSJcOFfGqGVpXj2xugSRCvb3NSvK3Lhs43VppJ3kcuzOSd8ABVySQoA8k1NVUeduf47JHSL+LcgDpUEiMMcB5CPpH27nagmeP8zQWSBp3C5+le7MfsP/AF7VxHmWP52Zr2ZWSGaMOIY2HqNocwAFmHuNWysB5A7164hDKy3rXryyFSzJKTpVsYHpDIwvuANz2xUNccGWEyLkySBYjbIGcHE2+kBgCcZ8eftQWeJLa0hOVcKracOAX1suGjeQr9KrtpAA848155Utb29uWufR0qMaJH1Rw4XqB046g2BnGAc1K8J5UkWM3FwqGYyEwxPIhRj/AClmbDHxq8irBwDlP5hvUuCZIzsYZEK6T3K6Q+AVO2exHig0uV+BRqzAXUVzmQtMsduWWRj+ltbMgK9lYAHG1Xyy4NFEOlEB9wiIf26ANvFbUUKoMKFUeygD/SsuaBXLvitzGylRDuICTLhyp3GNG2CGGQfuO3muoGuM/EHhEFzfTpGwjuzpILOERlC7k5+p98DH37YoNL4e3Ifi6lFEalXbcsMn0oiQBkdX6skb5Pfar/xjhHzUkoST05oZVlgOvTlii5BHcq2MfaqF8NeBvBxUrIQTGHXX9WW0RkJv7A4DeQNq6YspN5cIEEmNJxjBUaF3Dfc+KCUW+VRGZmSN5BkI8ijqxkoDtqxVY43y4Ibe5uJG9Wd1YMxGFVWb6UA7DGx9/NeuZeFmViWg9VWQBVKu2cbhG0glSHJbOwI81k5pVl4Y4f6gI4yR2ypAYjP6SaDl/wAZeWbezuoGiTSkylnjU4AIIBK9wuc+2K2+TPiAI49EzxmKQ+huW9dFZSA5x0ui9i2NX2re/wCIRDqszjbTIM/fK7VAcC5cd2ng0s8kUR06NII3ADkDJ2z470HeuCX4kj0kgvHhXx2zjZh7qRuDUjUHy5wt41QyLpKRiMdtTKMYLBSVz37e9TlApSlApSlApSlApSlApSlApSonmDmCO1Qaj1vkIAMnt9WP5RtmgiOdubvl19KLeRs6nG4jA3Pbu5HZfvmuccLgjlk1rHGI2VtTOC7M2chiZO3tt/LWfg9r69zGSQnqFTKY5TiR9TYuQdJCHPTo2rrH9gwhMaFIGSdQBz3O/jvQcX5uYQW8cfTmVyHVjnKbMJV898gNW5y7y5dSym5NuFllU6PUzoiTVp+kHLtjbD/vWjzzxGVuIWsZMa/LGMjSNIyza85wVHgDx9q67yfxSO5jaZSdRYh0OQ8beUbPnP2oHDuV0wPWjRiDkButhj3c7n9h27VOxxBdgMCvWa+0A1EcYuntgZVBeHvIoGWQeZEHkDuV9htW/eXJjXVpLAHqx3A9wPP7VV+Y/iZa2UqRy62V11F0AYDPZSM5337dqCMh+LSNqIh1RZYLIGwCFIBZ8/SuCN/xXKuZeYEkf1Y8Fw5MZzkomW/hEDpCncgdx381u/EyzWKX1YP4cdz/ANPqBPY75OAm4IxsTn2qMvOR8QwusqrK6AtFKcFiWIzEQCGHjc/pJoL7ydN6nGUdHyklsJMDGM6EB2O+2MZ77Vc7ji4gu7sk4wkZUYwpOMdTYO+4wP3qnfCnhZEstxJE2AggSRQ51suQ+jG2kYUZI3xt5roNzy0JJWlEk8fqKodQ2M6B0ntkEfvQSFojaE1Seo2OptIXO3cbbCqZx3jzvaXltM2LiBlJOkDXEzjRIo+42I96njy6p2N5c59xPj+gOf8AOtC/+HEFwMST3EhyDqMiFgR2GrTnH27UHrnLkJOJy2/quyxxBiQo6mJx2PgVL8scqR2KyaOp5W1O2MZ8AY8ACtpbsC4RMjeInuDnDAVI0ClKUClKUClKUClKUClKUClKUCuNfErjOqa5ZdKyQBETUww6Dd9IOAc6sELk9Ndlri/xU4N6LylwTFMTJEcsAkhAVohjYajht/Y0GPh9rcqsV3aoki6kKqrkAnSofJcDUm+kbdODv5qz3/PcjTLErizlPSYbtCFf7wzx5UDwCduxrnnLPFJIHUwvG8OQHR8kDSqgyuvcLnKjGxKir5//AKK2mVUmCMr6iUnH8NgGOl98iMntvuMYoOd8ftpHu+qDRPOxEaiUOCFUKgQqd5NQJBO2/apnhvN6W0scrNPE0hxJKyltMinEizDs4YdWF3XORW7z7yhKbQtbrJNHEdaq7sZLdSASqAHEkZG+e4xtVKjAubbSSmVQaVVGVQwGNXT9Up+klhue1B3vhvN6vCkskZVGGfUjPrRgg4wWTcH9xU5a3sco1Rujj3VgR/lX5d4XPcWTrJHJPbIxAL6WwCBqKso2bfwR23rpXLXMs08TSz2kdxJrUSLBH6c6grrjk7hXUgeMGg6bxrhzzR6Y5pIGDZ1IQCcZGkkg7fivzxz/AMyvIflvXjuEjbLSiJUZpN8jI3ZRjGcDNdU5v4pPNBIzmSxs1Qk7gXEucDTpP/LTfzucVxnjnDJYo/UlgMKyaViBQKGQb5x/NsCT/wB1BgtOMOY0jkuW0dShCuvQDpGerbSfZTkaTtU3c80qil2KXcxSWEs2oaIiECMNgoIwcad/eqrcRARIcYOo/uQcYz/Q1ucvpHLMBOGMaxvsgAJwrEZPYYJ+o+wFBe+Dcc+Xt444+I8Oi6VOBFOWBxkhiBjJJ3x5rXm4q7HP9vr+wjnAH2HR2q8cLFzHBEIuG2JzFGNb3CB36V6jhO5796nLW44m+rVbWEQHvI7Z/wDKBQczs+IK3/N46xHtFbSMf6lBWxPbRE6/7W4gzAgdNnJnPgeBmuqwLe46xYr7aVlP+1RHMF3xG3jEnrWhCuisBC24ZgucliBgGg51a+l62Gn43IznskAjLaj4OokAn2Fdc5L4O1vbKHMxlbeT1ZNbau3cEgDHgVtoT8ymWwfTYYx3AYb58VJ0ClKUClKUClKUClKUClKUClKUCtXifC47mJopkDxuMFSP8/sfY1tUoPz1zRw2Tg94sCurW8mllUqoLAEgLIQAWCkb5O4xU9wv0AHBW31sxDOCNMmH1SwaSWVANXSdJB8EVp/GaaO6u2VHDG1g1OAGJyW3XIBAwCpJOwziq3y1xGJvSinJMkSZifY4JJYQJoznVqzluxBG1Be7qKfhb+rZ6p7UMWaHc9JYrhMDKqoGACxGRnbNVbmOMR3sd5Yg/KXBUlInMZEg3aF9O8b6twO2TtV9s7poPRM0jtDcRCN5H6fTYD6CQPPftj71rcwcslQ1xAjT6lVbuADPrR46ZEAAIkHcMN870FKnuLd8F0aEnqm1hgDvjKhpMyfy5Hf7Vu8FmHD1MsbIyalYpthwTpdTsdJQHIfV9gK0LzmIWWLe4gjvbfQPQZ2GoRMdYU4yVONvBHtXrh/EOFKnqoozEW0wSliZc9SggHSdJ2yT+DQW/hNvLxiQ3Fz/AAuHROGjDfVIF30sTs0WdySMnsKpPxI44t6IJVBRWabHWxjIQgK4X9LkbHbyKmeJ8VveIrG2lVQuEW0dSFyylhIdODoCgtvgLgEZqC49wpGnuZGZPSQempKtGWk05bTpBUlSNJI261NBWLqyItIpdgGdlA3ySvdyT++MD2rc5Ls2eVtJIzhTpPVhjk9IB1DCkHII3GxqOup9UMEalDgudKhtQJI+rOxJ8afzXX/hLyyY2EjRRH0sgPhtRkkC50uvSUVQF09wS1BcrHj8jPp9HSiR6yWZgzKBtoVYwDvgY2P2r7/a1wVtj8t/FuCdQy5WIAZBf9+3it+748UkmQRSN6MZkyDuwxnCDz2I/Faq8xSPEJFhZgYVlHUx+okAdI3IAywG/sKD7wjitzKIy8QT1I3Y9DdLqxGhst5G4PmorisV3NbXKXUUUahEdWiOclWy2cnwBnHj3NS9nzDJMI/SWNi8bNqzJoLKSpQdOR2z1YO9ZIZnurF/Uj0SPGwZAGGCQenLAEn9qDbmkC3UOQetHVfbIwxz+KlKrUlzmGzuCT0umc7Z9UemSf2zVloFKUoFKUoFKUoFKUoFKUoFKwXl8kKl5HVFHck4Aqocw/FuztcqC8kmAQoRlBBONmZfzkAigu1VPnnnhbKNlj67gqWCgFvTX6fVcDsuogD3JrnPEfiXfXfTbyGMOQpWKBj6YJ+r1GOScAnIA7eKgeE8ozvKTIdJYMXZ5MOw1DcoQct+vST+dhQQ8fDmkF40hZplj9STpJIbX1AnOANxk799qjkkeCSFo3wdKsjhcFc52wfvkfer1wXg0MN3NCkyztNDKjdC6M7dQYlsZ2/PvtVXWyd7KWIsga3cuQVw2M6ChbAOQRkKf5vBoOk8h83KyCCYDKARupAxqJIPT3x4yO5zVsuuXjcQSQxf3bU2rp1AH+XVg+QO1fnXhXGJLdwynYMpIwM9JzgEg6fP7+c11nkT4lIq+jcakViWTSA2FO41MCMD/PxQSl1wWG8hktbiBIJoADKsChuk9p4dvHYr7ZFcZ4zwA2s8kEjDbqjcA4kU/Sy/9pG+ftXfOM8J+YeGWK4eON1ZGnibDBvqQtsBpzsc1U+e+UZTCWldrtFBYOFBngY9lZVOXhY7HGNOc0Gl8NrVIUmu5MaodaQhMsSzoesn9Q8Lntk155vjWx4dDADJ6srO5xJq1OylHzj6WJdSVGx01D8j8zsPXT10QEAqJ8EHSNjqxu+2kA42zX2/Mk97YO4dIp7kPFESpCgvGGbC/wAx37DYUE7Jy61zxP0VA/uyQxxpgqI+hWeYEbEqfDdyw9q6jBcwWn8EJIgjQtq0Eggbs4Pk5bJPua0uSSsnzdwAMzXUvsSFTEYUnz9JOPGanHtkZw+BrUackfpODgf0BoNOPmW3ZUZXyroXVtJ3RWCk5+xIH5rKvHYsoBrOouq6UJBMezD8HtWU8LhYYMaEYYbjwxDMv7EjOK9xWUahVVFVVJYAKAATvke25NBin4okZI6mcJr0KvUVJxlRnfB7gVHHnKJoopESZ1lm9JcLglu2cHx4/FS0thExBaNGO4BKA4B3I+wJ3r0lqMjCpgEkAL5J7/vQQ3DLcNBNakkFCyKTv0N1RuPfA/zFSnArppIVL7SL0yD2ddmH9ai+YIvQeO7CBhGNEmAcrGxHWuO+g7ke2a2LdjBOG2MVxjJG+JsbH20uP88e9BOUoDSgUpSgUpSgUpSgVrX3EUiGXZV2J3IHb3J2A+5rZrjHxL40k/EPS0LLDbqPXzIV27lBjcYOCcdzQfOZObJr4pEkc4EgkZsx6k0pkDYH6Pd84+xqMbhLa4uI3LpGulGgBdpU6dhqONlPcKM53xWOFW0LO8crrlmkZW05YdUcIcnKpgAHTua05uIEcLiRUkj9Qyg4QsDhgTnVnoUHYDcEZoPHEObZpMxiP0mQ5IAZMOzqwlcnAWM7dJ2H5qN4lxOb1C+lpJG+pwXfVICQSpKgaOoDSuQdt6keQoQFlmmbEbEZdt1ypGlsd9ie57ZHjNb3E/iLbwufQRpcEnc4jJzvkHcjv2wNwR2oITlmO6e+t3kimOgjUSmlRGGIOdlAUHOST4qZk4Oskt1ayqyuJ9ZdA4Kw4B1N9WuMk7fyk5yc1ESfEq7d2K+l1DADKGIB7DLbkr2BPsK39N3LGg+akaeQ4CKRj0huAW76wxc4/NBA8d4IbPokOcljE2BnHbLLnIOcgg5wQcZrDy3y/PKGmhCH09wrg4bAzgbaSfsSKt13yrakLLDGZJInzJEZWdXQNgk9nH8xx4NWw8z3jRmG2FnbLFA8hKRu2gISgjKtspJGx3oKJbcwIqyWd9HLH3VXgbP8TsSwL6HH5rNwXh3Ebd0ubO3uC/Vl3IKOmdPWmrKkHwSfeqfxmwlWSRpCWPqFerZmO51Bfb9vcV33kS7NpwxBMFjMedcjk+mRnZw/6sjGy0HNrrgiyzpPcQMJUYte2obS7D/5iJdI1R4ySEzgKf3q9tyzJc3Fne2s0E0Ebq49RSGVBsVTSo2xvhhkFRVX+IfxItJoVjgaSadJA6XGPT9Mjvo8kY2x23zVQ4RzpdvNHCJ3jillQOkREQOpgGO2yk+TQdf5Z4/arDKDd+iDdTaQCASNQOQpXIzn/WpYc0Wg/wDGzH+v/pHW5By+kcelZbgICQB6xJx/iO/3zmsZ5OhO5uLxj97t/wDfFBryc22qDIuLl/YLGzHc/wCCsrcwLgHF+ATsTFj8brkUXlm2i/8AEXIwcb3T7E+O9as1na7h7iRmUnZrtzke/wDTfFBtnjW5Gm+JHjSP9q9yXhlxmK+TcD9Kbk/vUe/BuGvuZids7XEn9djWr/YXCWIJYtk46ppdiPsTQTBtPGLzJyNJmj3HY7E9q8yXMSw+h8pdenjT0JqGx7hlJ3B3BrXhsuGArHHHA59tLOe+clvfzvUj/YFpja2Qg+0RIoIvhXO6xyRwTFyJG0RyshBz4SUeGPYEd/tVzBqn8V4DbpA5hs8OCGXTAQ2QykEffarJacRV20dQcKGIZSpwf3770G5SlKBSlKBSlKCr8+8+R8LhV3QyPISEQEDONySTnAH7HevzjzJzJLeXEkzqkbPjUIxpBwMZO+5Pk+a/SvN3IttxJUFwrakzpdG0sAe47EYP7VVz8BLDTjVc5x39Re/vjRQc8l5UnSOK40y3baI2YGUOiFSCVkA+qMr2AbIGc1447w68DtNPP6JcZaNJHaT0yDlQEBUqFzsSNu9dKtPg1HC2YLq7gGNlDqw1ZB1HpA/GK3X+GbkE/wBoXgfqGoaAMN3GkL58/wBKDjHJ/ExmS3dVeKZPTGoEBcnKliASD5BHtjzUDxbgcltKySKUwSAWBAIHkfvXbeK/BqSRUCX822AdaL2znI043GBjOce9RTfAppmYyX0zaW0gtESdI89T/wClByez1II5EaMuzldJAJBGkgnPg57/AGNTEPNIFwXuIskNJn03wdTDGx32FX2L4AAs395fRjo/hgNnf6snYftmtmD/AIe06S922cdemIDP+HJ2/INBReD81JHbSR+pokD64mZCdyoU5OT3xj281u2nE0mj0uYXkWMQRaXYbyNr177khs5zkfarU3/Dyuf/AHx8b/8ASGw8D6++axv/AMPXRlbw+pjbMWBq+5DZx98UFMvXN7LbxJ6kranEYL9RGvucY0kY2wANs1IfGLjgku/llDBLULGBnpPSC23vnYGrVw/4e8VtLdY7RrKKQameVdRlc4OF1OmFGOnAwPeoG6+BfEHcu01vIzklmLvnJBOTldznb/8AVBSLW8VLZ1eHUJCpjYhfrQ9R1AatOk40gjuD4rqvC+VooBHK1taljPGirjWoR1BZQWO+nOSSCckb1VLb4Q8SIeJowFVs51Lg5RsMpz2zgEf7V1WHliYi3DKqlJmdiDnG0YGPsdJoLZNw6JlCtGjKvZSoIH7DtXkcNiAAEUY+2gf7VmmJUEqCx/lyB/rWhc8Qmx0W8hP3eMD/APLeg2xbRjsseP8ACPFfTbR5xpTO/wCkfmlurAbqB+c99z49683ELEggJtnuSO4A8Cg8qyLIFUKCR42wMeft7VtZ8Z/NaM0c3dVh1eCxbv47DtWu1rdE51W679tDN+2+R/pQSYffGrPk/wC23mvkkyrtsOwx2zmtO34cyrp1Rj2CptjOckFsk/msktgzKQXGffQMj3xvQbIkOdwAMe+9aVzIokSXsAGVm2AAyPqzvjP32zXqawY/rbxggAdu3nfff8Vjk4bI+QZek7FDGpBUjGk77jv7d6CUBpWlwfhny8KRBmcKMAt7ZJwPsOwHsK3aBSlKBSlKBSlKAKGlKD5X2lKAawx/U34/0pSgzUpSgUpSgUpSgV8NKUH2hpSgV8819pQBSlKBSlKD4K+0pQKUpQ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PE" dirty="0"/>
          </a:p>
        </p:txBody>
      </p:sp>
      <p:sp>
        <p:nvSpPr>
          <p:cNvPr id="11267" name="AutoShape 4" descr="data:image/jpeg;base64,/9j/4AAQSkZJRgABAQAAAQABAAD/2wCEAAkGBhQRERQUExQTFBQWGBsaGBgYFxwbHRsaHRwYGSAWGx8cHiYhHhwkIBodHy8jJCcpLS4tGB4yNTAqNSYrLCkBCQoKBQUFDQUFDSkYEhgpKSkpKSkpKSkpKSkpKSkpKSkpKSkpKSkpKSkpKSkpKSkpKSkpKSkpKSkpKSkpKSkpKf/AABEIAOEA4QMBIgACEQEDEQH/xAAcAAEAAgMBAQEAAAAAAAAAAAAABQYDBAcCAQj/xABDEAACAQMCBQIFAgMGBAMJAQABAgMABBESIQUGIjFBE1EHFDJhgUJxI1KRFSRyobHRCDNDYkSSwSU0U1RzgrLh8Bb/xAAUAQEAAAAAAAAAAAAAAAAAAAAA/8QAFBEBAAAAAAAAAAAAAAAAAAAAAP/aAAwDAQACEQMRAD8A65SlKBSlKBSlKBSlKBSlKBTFKUClK8SzqoyzAAAnJONh3P7UHulQ1jznZTHTFdQOc4wHGamaBSlKBSlKBSlKBSlKBSlKBSlKBSlKBSlKBSlKBSlKBSlKBSlKBSlDQci+InxaeOWe0twEMZAeQsQzfzLGNJCn/uJ7ZwKph4pCYAih7ufAU65ZHiAYYJjB0N6mf0/TgGorn25Sa8mmCiNnYkxqS2CDjU5PYt3wO2a2OFcMyoeG1u7mEpiVgfSXWoydJXOynqy25xvQaPErmKWVfRNwZwAudCJllIAwkY6QFz5J271c+Suep3MVvPcFnmdgkhYsYiBjSyAfq7BsnAJOPNYLvhXzsCTJDJa20eSbiaXVLJgfpAA1NsVGNhnJ2quQcSjZwxh0ejhUYqHCR/SBOgxqzrzqG/tQd6+H3MD3NsBLj1Yxpcg5ydTjzvnC/wCYq0VTeSuKappo3hZJl0iUhdSDCjQFlGzIVJIDdS5Iq5UERzZxj5W0klH1bKgHcuxCgD775/FSNkGEahiSwABJ7kjbP571T/idLqWztxq1TXUZGBn/AJZ1Ef5/5VdgaBSlKBSlKBSlKBSlKBSlKBSlKBSlKBSlKBSlKBSlKBSlKDlXG+T7lmnuyTLdwuWSNlX05IA2QmFALH7HyNqpvBr+WcrLKqbyFUg+XPpKHGC/UPTUD6iNJJxX6G0+aoXE/hw7O7CZ5IRJ6sdsHaMa8Y3k6ioG+AoFBK8E5YIeOe4lEzxriJUURwxqRjojHnG2T+MVUOb/AIW7tNGnzckjuX1lg+XGxBQgHQcYBH71YeA8wmzsEe9leQjPSELOgyQFcrnYfztpq4W9wsiK6EMrAEEeRQcv5MWNZJlu4DBNZiPaPUgcAHEhVGAkY7k7GuoWN/HMgeNg6nsRVO+JHoNC6umuVIzIrK4jkTGQug9zkkjSO4zXGuW/iDccPLiF29PIPoyb7nGps+D09vY0HYOc73/2rw2PB6PUkz43BTc/barzboQihjlgACfc43Nc6u+bIproygBhDYGSTGf1tG3SO/SM5roVjfxzxrJE6vGwyrKcgigz0pSgUpSgUpSgUpSgUpSgUpSgUpSgUpSgUpSgUpSgUpSgUNCa5h8RPiBEWNnDIc9pGU4DZ6fTVxnBUkMxHhSPNB5+KXO2iCeC20qSFWSTbJEgJAQfqDAFS/YZxWDkuzvrIWYiWSa3mC+ur94mI3wT3Xtg+Nx5rmC8Vb1vXZdcSyojR7svpr1CPc7r0kgEeK7LyxzpbIzpqnw7gpmGT9XZVIGMeKCU544A8npXEDypcQ5CCNEYvqwAra9sD38ZNa3LHCXEIuOJw25u8lQwRS5XcBTjYscnt4NWJ+MMSwWGUEA416VBPt9WR/StCCKWeZJPVUxqf0jCqRgFRn6idwSe2KCGsOChrziKJiPX8ugKqupF0jUoPbGFH5NWO1sPlAgRljgDNqU7jDHIIPhixOfFVfkHDyTygH+8XcpDZyGSHYMPsSxH4q4cNvRcwlio0lpEwd8hXZM/nTmgkqVH8HuCQ8bZ1RMVOfK91b8qR+c1IUClKUClKUClKUClKUClKUClKUClK8vIFGSQB7mg9UqFj5qilYpbsJm33B6MjGevse4G2e9SMaN3diP2wBv/AP2KDZpUTwzmW2uGdI5gXjcoyk4YMMjGD37Ht7Vr8f4XMYXMFzMki9Q3Ug4G6kEecHf3oJ7NM1w3jXN19b4c3VxPbTJ6lvJHoj1AfVHLgbMOxxuCNqkOHrezQ+qOKL8uEVpU1mQqmkF1J0hj5HT2O1BcLjnm2u5ZLOIu4CMZpBlUSMAhiG9z9Ix5rhfL9xondtIVbdJ2B0EkagUUHcHuRg+Kvslvb2XDJLm3ZJ/mnWJmSIoixqcGPSTkBsEMT3Jqocvxt8vxWUsqq0Xp7FSCSwbSPthfFAs+CR/3YSHQ8vzMRYgnDrgR5AOTnVj89jXRvhmsd2kyOD0emyqs03SMEGI5YfSy5xjbVVPuCZLJ5FZpJbe4LggAj0pAv1AbLmQL5zjtWHl/mUWd/EsifLHLQ3GDuFZldTljsMj6vAJoO1TWURlEXpKcjctjJC4JOT1HGw/NbPEb4RlIkA1MGJAx0xhWJfHgZwB+9cuX4hsvE7HUzRwlGWRpd1bW7DWjY6k6Eww2q5c38wQWqzY0mVosSPv0qQxTJHgnIAoKjw3mmOxsbSbSGklFyY0HTjWQuAd8nUo/rV55GKQ28dpqzPFErzKe6tLlzn2OSdqofytqh4eb12c29uhVFXKtJIWkUNjfyoGO5FWvkqH5WOWe9Kpd3khkZO7gZwseBk7d/tmgs11/CnSTYCQiJ9tyT9BH5yP2xUpVf4xdxzK8J1JLkGIOCmp16lMbHYnNSnCeKpcR60z3Ksp2ZHHdGHhgaDcpSlApSlApSlApSlApSlApSlAqs82cEjKtcGMzzABIkdmKKzkLqCg4Xvu/cAZqwXV7HENUjogzjLsFGfbJIqPl5ts1GTdWwH/1U/3oOX8sW0fCsh45hetK8Iwz4PqY0sAcqyAj6u/Ymur2Fm3ook2GYAZ3JJI8k+Tnf2qmc584wepZPBeWpEc4dx6inKnoOAM74YnJI7Va05vsiQBd2xJzj+Knjv5oMXGuTba6YSMhSZTlZoiUkBxgHUu5x7HIqCueA8WgQiC9juQCMLPGFcr5BcbHb3FWCTnKyXP96gJBUYEiscscKMKT3qZoOK8I4a04veFTK1vKjPJbEOW0iT/p5H1RkYz9jWlyZek20kFwSYyflZIgqqYGbZJgfCs2zZ3Lb1aPihZva3dtxGLSPSz6iltOsLuR9yQcAfaoHn60jkU8RgX1ba4iC3AGMq4xocgEFdwATvuOxoKffwfKQSq4ZJsiIIMAaoyCzNjZhsNx1au5xU/aWOnlydiSSWVxu22p1XsTj8gb1WecMIsQQkrMiykjJUnGjpLDUT4J2H2q2cdvIxwu4jZ8v6dtEMNqGpMEKCVBIK5Y9sEYoKnynzMYi0boZIHUiVF2bBRl9VcfqUEk574FZOauH+pcuxcuQiFpR1KVAALscDDBcbDPbFR/K14YJJWWIySekyquknBOMk4I205H5rZtbWe7YQzSSsFB0rqJAY4CLljpAOT38KRQbCW11PCbaOOe5jgcGKXS4ManchUJ7McHB7Y271p3t3diERypJpcvlnVgzacHB1d9Pj/Ea6zxfgt5bwKyFtIXfQPVC49MaXL5dY8BupASPwKx3nLDcRhjeRDPEWJU2t2GCgjGQJYwxxj6S4/FBW+P8Wmi4gvoRtK0FrAcDYKoiUs7f92G2bxmtnhnNypBqjSGxEmdKwgy3Ui+/qPlYx7O3scDasPHeF2vzby3fzba4/T9P5V4yHRFRCjByrN0j3G9WT4ffDQ6VuL4ZmJRlXOAEVQqxyJp09sbUGxac2Wxt1guUkaNwGSSeb1Vl85WYbLID+kgbjANbnFrubh6G8tv7xAzgTRHZ9zp16hsXB2JO585qeueS7ZoZIljEaSABgvY4OckHIyPeuc8St0j1cGeSaCMTSSRtGmvVGw9SOI+WYMc4HfFB0HhPM3qhmQmTAy0LLpnj9wR2YD7f1qwWl2sqB0OVP4/BB7GuPNwu4yPlpYLqaH/AJTpKYrhG8q0UpwVYbFa6Xy3cMS+tXjaQLL6bkEqXHWuR4DCgnKUpQKUpQKUpQKUpQKUpQQ/MFmkvpeoquqsXKsoI2By2D5AzW6nDIcDEUWPH8Nf9qwyKGcb5DOVP4Rhj7d6ycHkBiUZOV6TnuCNsH70HyXgcDFSYYuk6h/DXvgj2+9ZRwyL/wCFF/5F/wBq2aUFa5p5Zt5lhDRRgrKGBCAN0gtsQB3xU/ZXHqRo/wDMoP8AUZrQ4zLoV3OohPTbAz/P4/r/AJVn4W7fxEYAaJGAx5B6wf3w1BDfEiwaXh8pQ6XjxKrYzgoc53B8VzjkzjKGxWOQoY4pWtrnqwPQnJCz5x+l67ZIuQR71+cHtWtLq5tDlxJrh2AUFg2uMvq7gDBBGKCAt7Uao1c6tLsQm4Pprk41eM4yMDzmtvmzi8kioCxKuSxOw1FekH/7RtXo8Rj+amuGdsSMVGCdQV9ncjyNORjsc19fhHzKy3AAVFYhCEAMkjdQj0juAoOT2FBg5fgCw3U2T0IE6lyGZ/0owP15AI+wJ8V174e8nCGyMt0oklmYSaDjfCkJt74J2+9V/hSRCSNrkMHSQenaQFQhaJdpZm2UEZJG/YHbvVwsry9vAXwIeo4ETxMRH7q7aupu+QAMA0F1gHSu2Nht3x9q5zwrnOHhfzFtcgr6UzMNKZykh1qenbIyc53xirXZ/MoMG3zjt/ess3+IkVF8c5eidLq4ngKvJGAUWUHWyg6TgDSZB2BIJ3I80GKb4t2G38QMuMhiOkY8YO+v7AVq3vxrslQtH6kx8hUYBQe2SR3Nc6+FlkH4lokEbLplYqVz+lRoG2AcHsO2DXXPW9F2jjtELsoUuFGlgiDSh/USFP4zQUnjnxnVoy1skrZIGH0qg9xgHU2e34qtJxVri6mhvH/5q5t3yY/RlVejH8p/QRn81duMcrR3qorWcsLI2Q9uyJgfcONhnfaqZzZyBcgks0JBVmQtIPUIiXU+vSMFsbH70EpwDiDW0axcSiWa3kdPQuARlGZ8NmUdQZBlsdxj2rsNjZmP0w0hkIUrrbGpt8jOO+3tXBuUePxyp8ldgtBIxAJPffAZT2V08EdxtXXOARyRWaGaQzmCU6ZAclos6QzA7ghCcj7UFtpRTmlApSlApSlApSlApSlBVrzlGZiSl03/ADNah1J0k9x0MhIqY4FwpreEI0rzNkszvjJJ38eB2Hf96kaUClKUFQ45yG08zSJcOFfGqGVpXj2xugSRCvb3NSvK3Lhs43VppJ3kcuzOSd8ABVySQoA8k1NVUeduf47JHSL+LcgDpUEiMMcB5CPpH27nagmeP8zQWSBp3C5+le7MfsP/AF7VxHmWP52Zr2ZWSGaMOIY2HqNocwAFmHuNWysB5A7164hDKy3rXryyFSzJKTpVsYHpDIwvuANz2xUNccGWEyLkySBYjbIGcHE2+kBgCcZ8eftQWeJLa0hOVcKracOAX1suGjeQr9KrtpAA848155Utb29uWufR0qMaJH1Rw4XqB046g2BnGAc1K8J5UkWM3FwqGYyEwxPIhRj/AClmbDHxq8irBwDlP5hvUuCZIzsYZEK6T3K6Q+AVO2exHig0uV+BRqzAXUVzmQtMsduWWRj+ltbMgK9lYAHG1Xyy4NFEOlEB9wiIf26ANvFbUUKoMKFUeygD/SsuaBXLvitzGylRDuICTLhyp3GNG2CGGQfuO3muoGuM/EHhEFzfTpGwjuzpILOERlC7k5+p98DH37YoNL4e3Ifi6lFEalXbcsMn0oiQBkdX6skb5Pfar/xjhHzUkoST05oZVlgOvTlii5BHcq2MfaqF8NeBvBxUrIQTGHXX9WW0RkJv7A4DeQNq6YspN5cIEEmNJxjBUaF3Dfc+KCUW+VRGZmSN5BkI8ijqxkoDtqxVY43y4Ibe5uJG9Wd1YMxGFVWb6UA7DGx9/NeuZeFmViWg9VWQBVKu2cbhG0glSHJbOwI81k5pVl4Y4f6gI4yR2ypAYjP6SaDl/wAZeWbezuoGiTSkylnjU4AIIBK9wuc+2K2+TPiAI49EzxmKQ+huW9dFZSA5x0ui9i2NX2re/wCIRDqszjbTIM/fK7VAcC5cd2ng0s8kUR06NII3ADkDJ2z470HeuCX4kj0kgvHhXx2zjZh7qRuDUjUHy5wt41QyLpKRiMdtTKMYLBSVz37e9TlApSlApSlApSlApSlApSlApSonmDmCO1Qaj1vkIAMnt9WP5RtmgiOdubvl19KLeRs6nG4jA3Pbu5HZfvmuccLgjlk1rHGI2VtTOC7M2chiZO3tt/LWfg9r69zGSQnqFTKY5TiR9TYuQdJCHPTo2rrH9gwhMaFIGSdQBz3O/jvQcX5uYQW8cfTmVyHVjnKbMJV898gNW5y7y5dSym5NuFllU6PUzoiTVp+kHLtjbD/vWjzzxGVuIWsZMa/LGMjSNIyza85wVHgDx9q67yfxSO5jaZSdRYh0OQ8beUbPnP2oHDuV0wPWjRiDkButhj3c7n9h27VOxxBdgMCvWa+0A1EcYuntgZVBeHvIoGWQeZEHkDuV9htW/eXJjXVpLAHqx3A9wPP7VV+Y/iZa2UqRy62V11F0AYDPZSM5337dqCMh+LSNqIh1RZYLIGwCFIBZ8/SuCN/xXKuZeYEkf1Y8Fw5MZzkomW/hEDpCncgdx381u/EyzWKX1YP4cdz/ANPqBPY75OAm4IxsTn2qMvOR8QwusqrK6AtFKcFiWIzEQCGHjc/pJoL7ydN6nGUdHyklsJMDGM6EB2O+2MZ77Vc7ji4gu7sk4wkZUYwpOMdTYO+4wP3qnfCnhZEstxJE2AggSRQ51suQ+jG2kYUZI3xt5roNzy0JJWlEk8fqKodQ2M6B0ntkEfvQSFojaE1Seo2OptIXO3cbbCqZx3jzvaXltM2LiBlJOkDXEzjRIo+42I96njy6p2N5c59xPj+gOf8AOtC/+HEFwMST3EhyDqMiFgR2GrTnH27UHrnLkJOJy2/quyxxBiQo6mJx2PgVL8scqR2KyaOp5W1O2MZ8AY8ACtpbsC4RMjeInuDnDAVI0ClKUClKUClKUClKUClKUClKUCuNfErjOqa5ZdKyQBETUww6Dd9IOAc6sELk9Ndlri/xU4N6LylwTFMTJEcsAkhAVohjYajht/Y0GPh9rcqsV3aoki6kKqrkAnSofJcDUm+kbdODv5qz3/PcjTLErizlPSYbtCFf7wzx5UDwCduxrnnLPFJIHUwvG8OQHR8kDSqgyuvcLnKjGxKir5//AKK2mVUmCMr6iUnH8NgGOl98iMntvuMYoOd8ftpHu+qDRPOxEaiUOCFUKgQqd5NQJBO2/apnhvN6W0scrNPE0hxJKyltMinEizDs4YdWF3XORW7z7yhKbQtbrJNHEdaq7sZLdSASqAHEkZG+e4xtVKjAubbSSmVQaVVGVQwGNXT9Up+klhue1B3vhvN6vCkskZVGGfUjPrRgg4wWTcH9xU5a3sco1Rujj3VgR/lX5d4XPcWTrJHJPbIxAL6WwCBqKso2bfwR23rpXLXMs08TSz2kdxJrUSLBH6c6grrjk7hXUgeMGg6bxrhzzR6Y5pIGDZ1IQCcZGkkg7fivzxz/AMyvIflvXjuEjbLSiJUZpN8jI3ZRjGcDNdU5v4pPNBIzmSxs1Qk7gXEucDTpP/LTfzucVxnjnDJYo/UlgMKyaViBQKGQb5x/NsCT/wB1BgtOMOY0jkuW0dShCuvQDpGerbSfZTkaTtU3c80qil2KXcxSWEs2oaIiECMNgoIwcad/eqrcRARIcYOo/uQcYz/Q1ucvpHLMBOGMaxvsgAJwrEZPYYJ+o+wFBe+Dcc+Xt444+I8Oi6VOBFOWBxkhiBjJJ3x5rXm4q7HP9vr+wjnAH2HR2q8cLFzHBEIuG2JzFGNb3CB36V6jhO5796nLW44m+rVbWEQHvI7Z/wDKBQczs+IK3/N46xHtFbSMf6lBWxPbRE6/7W4gzAgdNnJnPgeBmuqwLe46xYr7aVlP+1RHMF3xG3jEnrWhCuisBC24ZgucliBgGg51a+l62Gn43IznskAjLaj4OokAn2Fdc5L4O1vbKHMxlbeT1ZNbau3cEgDHgVtoT8ymWwfTYYx3AYb58VJ0ClKUClKUClKUClKUClKUClKUCtXifC47mJopkDxuMFSP8/sfY1tUoPz1zRw2Tg94sCurW8mllUqoLAEgLIQAWCkb5O4xU9wv0AHBW31sxDOCNMmH1SwaSWVANXSdJB8EVp/GaaO6u2VHDG1g1OAGJyW3XIBAwCpJOwziq3y1xGJvSinJMkSZifY4JJYQJoznVqzluxBG1Be7qKfhb+rZ6p7UMWaHc9JYrhMDKqoGACxGRnbNVbmOMR3sd5Yg/KXBUlInMZEg3aF9O8b6twO2TtV9s7poPRM0jtDcRCN5H6fTYD6CQPPftj71rcwcslQ1xAjT6lVbuADPrR46ZEAAIkHcMN870FKnuLd8F0aEnqm1hgDvjKhpMyfy5Hf7Vu8FmHD1MsbIyalYpthwTpdTsdJQHIfV9gK0LzmIWWLe4gjvbfQPQZ2GoRMdYU4yVONvBHtXrh/EOFKnqoozEW0wSliZc9SggHSdJ2yT+DQW/hNvLxiQ3Fz/AAuHROGjDfVIF30sTs0WdySMnsKpPxI44t6IJVBRWabHWxjIQgK4X9LkbHbyKmeJ8VveIrG2lVQuEW0dSFyylhIdODoCgtvgLgEZqC49wpGnuZGZPSQempKtGWk05bTpBUlSNJI261NBWLqyItIpdgGdlA3ySvdyT++MD2rc5Ls2eVtJIzhTpPVhjk9IB1DCkHII3GxqOup9UMEalDgudKhtQJI+rOxJ8afzXX/hLyyY2EjRRH0sgPhtRkkC50uvSUVQF09wS1BcrHj8jPp9HSiR6yWZgzKBtoVYwDvgY2P2r7/a1wVtj8t/FuCdQy5WIAZBf9+3it+748UkmQRSN6MZkyDuwxnCDz2I/Faq8xSPEJFhZgYVlHUx+okAdI3IAywG/sKD7wjitzKIy8QT1I3Y9DdLqxGhst5G4PmorisV3NbXKXUUUahEdWiOclWy2cnwBnHj3NS9nzDJMI/SWNi8bNqzJoLKSpQdOR2z1YO9ZIZnurF/Uj0SPGwZAGGCQenLAEn9qDbmkC3UOQetHVfbIwxz+KlKrUlzmGzuCT0umc7Z9UemSf2zVloFKUoFKUoFKUoFKUoFKUoFKwXl8kKl5HVFHck4Aqocw/FuztcqC8kmAQoRlBBONmZfzkAigu1VPnnnhbKNlj67gqWCgFvTX6fVcDsuogD3JrnPEfiXfXfTbyGMOQpWKBj6YJ+r1GOScAnIA7eKgeE8ozvKTIdJYMXZ5MOw1DcoQct+vST+dhQQ8fDmkF40hZplj9STpJIbX1AnOANxk799qjkkeCSFo3wdKsjhcFc52wfvkfer1wXg0MN3NCkyztNDKjdC6M7dQYlsZ2/PvtVXWyd7KWIsga3cuQVw2M6ChbAOQRkKf5vBoOk8h83KyCCYDKARupAxqJIPT3x4yO5zVsuuXjcQSQxf3bU2rp1AH+XVg+QO1fnXhXGJLdwynYMpIwM9JzgEg6fP7+c11nkT4lIq+jcakViWTSA2FO41MCMD/PxQSl1wWG8hktbiBIJoADKsChuk9p4dvHYr7ZFcZ4zwA2s8kEjDbqjcA4kU/Sy/9pG+ftXfOM8J+YeGWK4eON1ZGnibDBvqQtsBpzsc1U+e+UZTCWldrtFBYOFBngY9lZVOXhY7HGNOc0Gl8NrVIUmu5MaodaQhMsSzoesn9Q8Lntk155vjWx4dDADJ6srO5xJq1OylHzj6WJdSVGx01D8j8zsPXT10QEAqJ8EHSNjqxu+2kA42zX2/Mk97YO4dIp7kPFESpCgvGGbC/wAx37DYUE7Jy61zxP0VA/uyQxxpgqI+hWeYEbEqfDdyw9q6jBcwWn8EJIgjQtq0Eggbs4Pk5bJPua0uSSsnzdwAMzXUvsSFTEYUnz9JOPGanHtkZw+BrUackfpODgf0BoNOPmW3ZUZXyroXVtJ3RWCk5+xIH5rKvHYsoBrOouq6UJBMezD8HtWU8LhYYMaEYYbjwxDMv7EjOK9xWUahVVFVVJYAKAATvke25NBin4okZI6mcJr0KvUVJxlRnfB7gVHHnKJoopESZ1lm9JcLglu2cHx4/FS0thExBaNGO4BKA4B3I+wJ3r0lqMjCpgEkAL5J7/vQQ3DLcNBNakkFCyKTv0N1RuPfA/zFSnArppIVL7SL0yD2ddmH9ai+YIvQeO7CBhGNEmAcrGxHWuO+g7ke2a2LdjBOG2MVxjJG+JsbH20uP88e9BOUoDSgUpSgUpSgUpSgVrX3EUiGXZV2J3IHb3J2A+5rZrjHxL40k/EPS0LLDbqPXzIV27lBjcYOCcdzQfOZObJr4pEkc4EgkZsx6k0pkDYH6Pd84+xqMbhLa4uI3LpGulGgBdpU6dhqONlPcKM53xWOFW0LO8crrlmkZW05YdUcIcnKpgAHTua05uIEcLiRUkj9Qyg4QsDhgTnVnoUHYDcEZoPHEObZpMxiP0mQ5IAZMOzqwlcnAWM7dJ2H5qN4lxOb1C+lpJG+pwXfVICQSpKgaOoDSuQdt6keQoQFlmmbEbEZdt1ypGlsd9ie57ZHjNb3E/iLbwufQRpcEnc4jJzvkHcjv2wNwR2oITlmO6e+t3kimOgjUSmlRGGIOdlAUHOST4qZk4Oskt1ayqyuJ9ZdA4Kw4B1N9WuMk7fyk5yc1ESfEq7d2K+l1DADKGIB7DLbkr2BPsK39N3LGg+akaeQ4CKRj0huAW76wxc4/NBA8d4IbPokOcljE2BnHbLLnIOcgg5wQcZrDy3y/PKGmhCH09wrg4bAzgbaSfsSKt13yrakLLDGZJInzJEZWdXQNgk9nH8xx4NWw8z3jRmG2FnbLFA8hKRu2gISgjKtspJGx3oKJbcwIqyWd9HLH3VXgbP8TsSwL6HH5rNwXh3Ebd0ubO3uC/Vl3IKOmdPWmrKkHwSfeqfxmwlWSRpCWPqFerZmO51Bfb9vcV33kS7NpwxBMFjMedcjk+mRnZw/6sjGy0HNrrgiyzpPcQMJUYte2obS7D/5iJdI1R4ySEzgKf3q9tyzJc3Fne2s0E0Ebq49RSGVBsVTSo2xvhhkFRVX+IfxItJoVjgaSadJA6XGPT9Mjvo8kY2x23zVQ4RzpdvNHCJ3jillQOkREQOpgGO2yk+TQdf5Z4/arDKDd+iDdTaQCASNQOQpXIzn/WpYc0Wg/wDGzH+v/pHW5By+kcelZbgICQB6xJx/iO/3zmsZ5OhO5uLxj97t/wDfFBryc22qDIuLl/YLGzHc/wCCsrcwLgHF+ATsTFj8brkUXlm2i/8AEXIwcb3T7E+O9as1na7h7iRmUnZrtzke/wDTfFBtnjW5Gm+JHjSP9q9yXhlxmK+TcD9Kbk/vUe/BuGvuZids7XEn9djWr/YXCWIJYtk46ppdiPsTQTBtPGLzJyNJmj3HY7E9q8yXMSw+h8pdenjT0JqGx7hlJ3B3BrXhsuGArHHHA59tLOe+clvfzvUj/YFpja2Qg+0RIoIvhXO6xyRwTFyJG0RyshBz4SUeGPYEd/tVzBqn8V4DbpA5hs8OCGXTAQ2QykEffarJacRV20dQcKGIZSpwf3770G5SlKBSlKBSlKCr8+8+R8LhV3QyPISEQEDONySTnAH7HevzjzJzJLeXEkzqkbPjUIxpBwMZO+5Pk+a/SvN3IttxJUFwrakzpdG0sAe47EYP7VVz8BLDTjVc5x39Re/vjRQc8l5UnSOK40y3baI2YGUOiFSCVkA+qMr2AbIGc1447w68DtNPP6JcZaNJHaT0yDlQEBUqFzsSNu9dKtPg1HC2YLq7gGNlDqw1ZB1HpA/GK3X+GbkE/wBoXgfqGoaAMN3GkL58/wBKDjHJ/ExmS3dVeKZPTGoEBcnKliASD5BHtjzUDxbgcltKySKUwSAWBAIHkfvXbeK/BqSRUCX822AdaL2znI043GBjOce9RTfAppmYyX0zaW0gtESdI89T/wClByez1II5EaMuzldJAJBGkgnPg57/AGNTEPNIFwXuIskNJn03wdTDGx32FX2L4AAs395fRjo/hgNnf6snYftmtmD/AIe06S922cdemIDP+HJ2/INBReD81JHbSR+pokD64mZCdyoU5OT3xj281u2nE0mj0uYXkWMQRaXYbyNr177khs5zkfarU3/Dyuf/AHx8b/8ASGw8D6++axv/AMPXRlbw+pjbMWBq+5DZx98UFMvXN7LbxJ6kranEYL9RGvucY0kY2wANs1IfGLjgku/llDBLULGBnpPSC23vnYGrVw/4e8VtLdY7RrKKQameVdRlc4OF1OmFGOnAwPeoG6+BfEHcu01vIzklmLvnJBOTldznb/8AVBSLW8VLZ1eHUJCpjYhfrQ9R1AatOk40gjuD4rqvC+VooBHK1taljPGirjWoR1BZQWO+nOSSCckb1VLb4Q8SIeJowFVs51Lg5RsMpz2zgEf7V1WHliYi3DKqlJmdiDnG0YGPsdJoLZNw6JlCtGjKvZSoIH7DtXkcNiAAEUY+2gf7VmmJUEqCx/lyB/rWhc8Qmx0W8hP3eMD/APLeg2xbRjsseP8ACPFfTbR5xpTO/wCkfmlurAbqB+c99z49683ELEggJtnuSO4A8Cg8qyLIFUKCR42wMeft7VtZ8Z/NaM0c3dVh1eCxbv47DtWu1rdE51W679tDN+2+R/pQSYffGrPk/wC23mvkkyrtsOwx2zmtO34cyrp1Rj2CptjOckFsk/msktgzKQXGffQMj3xvQbIkOdwAMe+9aVzIokSXsAGVm2AAyPqzvjP32zXqawY/rbxggAdu3nfff8Vjk4bI+QZek7FDGpBUjGk77jv7d6CUBpWlwfhny8KRBmcKMAt7ZJwPsOwHsK3aBSlKBSlKBSlKAKGlKD5X2lKAawx/U34/0pSgzUpSgUpSgUpSgV8NKUH2hpSgV8819pQBSlKBSlKD4K+0pQKUpQf/2Q=="/>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s-PE" dirty="0"/>
          </a:p>
        </p:txBody>
      </p:sp>
      <p:sp>
        <p:nvSpPr>
          <p:cNvPr id="11268" name="AutoShape 8" descr="data:image/jpeg;base64,/9j/4AAQSkZJRgABAQAAAQABAAD/2wCEAAkGBhIQEA8QDxIQFBUWDxAQFhASFRAWEBQYFBUVFBUWFRgYJyYeFxwvGhUXHzssIyc1LC0yGR8xQTA2NSYrLDUBCQoKDgwMGA8PFCwcHiQqNjU1NCopKSksNS01KSksKSwsLCkpLCktKSkpKTItLCwsLCw1KSkpLCopKSwpKSkpKf/AABEIAE8AeAMBIgACEQEDEQH/xAAcAAABBAMBAAAAAAAAAAAAAAABAAIFBgMEBwj/xAA7EAACAgEDAgMFAwkJAQAAAAABAgMRAAQSIQUxE0FhBgciUXEykaEUIzNCUoGCsvAkNENTYnKisdEI/8QAGQEBAQEBAQEAAAAAAAAAAAAAAAMBBAIF/8QAIBEBAAICAQQDAAAAAAAAAAAAAAECAxESFCEiYQQxQf/aAAwDAQACEQMRAD8A6diwXizWHYsGHAOLBizA7FgvCM0HFixYBw4MV4BxYyeZY0aSRlRFFl3IVB9SeMofXvfTodOWTTrJq2A7xlUgu+3iNZP8KnA6AMWcH6x78ddMrpBHBpwysu5N7SqDxauezV51gwLVpPflo2UGXT6uM8WE8GVF+fNqSP4ctXSvbrp+q/Q6uG+fglPhPx3NSVnmgHEecD1pCQ674yHX9pCGX71sYc8n6WdonWSJmjdeQ8bMrj6FaIy1dG95PU45IE/KpZF8aMGOTw3LgsAVLsC3I474HobCBfbMHW5GgXcgViZdgD3XZjfBF/ZyodV1U7RSPIxelZvCXhCByRQq/wB+Svlik6Wpim8bXa+CbFDubFD6nyxRsG5Ugj5qQR+Gcu9l9MmpJmcbuEkVONgFcUP675boHhlo0vHZqH075LqPS/Szre1jlkCAs7KoAss5VVAHcktQGaPWuvw6OIzajxdgFl44pZFHFgkqCFHqeO3ORMmgjZgXVWo8MRZH0JyxdCRHgeB1DIhMJRgCrIyhgpB8qav3ZWmTlOkMmLhG3Mtf7+oR/dtHK/H2p5Eio/7ED2P4hlX6p76+oy2IvA044/RIGfj/AFSX/wBZA+3Xswena/UaXnYCJIie5iflL5PI5XnvtvzyBOVRb3WevanWuH1c0kxF7fENqt1e1eFW6HYeWaF4Di/r0wBhxYsBuHHQws7KicsxoD5nyA+ZPb1JGZ9VowrOEkDqFBEhVo93AsBW5vdYr0wNcZOew+iM/U+nxqAb1kDEHttjYSP/AMUOQZQjuD3AvirIurHpl79y+gD9TErKxEGnlkDC6DN+bW69GbA7f7Uz8wpXcySH5Ctqj+ZvuyIUCxflWaPtV1oJqI1n4EqN4VK5NRlQ28V8J3Pf781H6pRUbt26yoW2ZgO9Ac5w5Z85l9HDHhGmp0TRCJ5FjSRNrtGLDBaViFIJ4IK0eMk5NPu2vS/UWGFed/8AuYRrS3HeuaPcV6d/nmRdQFILEAMaAPa/lzkd7X3KS0+ooVIOP2l5r6jyyS9mNSv5VqUDXel0z0Kr4ZNQpP1IZfuyrx6edGVYpFljY7Ss5CyJZNbXUU48qYX65LezPRptLq+oamRQwk0+mSNYm3M2wSM4ANUb2ivO86MFZ57c2e0cNKR/9DaatRoJQPtQTIxFfquu3+as5Kcu3vG95EXU3VI4ZVVU2hpSocHduPwrY7geeUkny/D5/QeedjgDFk50j2F6hq68DSTlT/iOvhxVdfbegfoLOXjpfuGlNHV6uOPvaQIZD6fE20fhgcrvFnoXo/uk6ZpjuMT6hrsNqmDqOKICKFSvPkE+uLAoet9xWoA/MavTyc/ZkWSPj1PxZV+p+7fqcBO/RyyDc3xwDxga/WPh2QPP4gDznoi8IOYPKkyMhqRHU96cMD8uxrOwe4rpbLDrNWwoSPFBGTdkR7nlP0toxYPcN8s6Tq4UmUrMiSgjaRIquCPMc+WN0mljiRY4USNFvbHGoVFskmgPUk5ox9Q6PDqTF4y8xsWSQcOm6g1HzBoWDwaHyGc5TR6jSNqZtfFsLSIGlRT4TNQCCNgeQStjnz5oms6heM1ECSI0ciq6MKKMAVPnyMlfHF18We2Pt+Oe6KYvu1UgG5lBANGuOAD8+MltOztXwrIH+Eoind2v7PO4d+3PGS2o9j9K3hbFeHZdGFlF333BwwJ9av1yS0nTYoqKKN1VvNFz9Tx+AyEYJ36dV/l1tX67tHpPRFG2V/GUhtyxMQFFVRKkbgb5onyGTd4y8N51VrFY1DgtabTuVQ9ofdPoNbqX1Uh1McjkM4heIIzebUyNTHuea9Ocm+ieyOi0Q/sumiRv8xgXlP1d7Pl5ZK3ivPTyyM5PJJPqcGNvFeA+8WNvFhjSvCGzFuxbsNZt2LdmINjt2GMl4bzFuwhsDLeG8xXhvNGS8deYrxwOYH3hvMd4QcB94bxl4bwHg4cYDiwP/9k="/>
          <p:cNvSpPr>
            <a:spLocks noChangeAspect="1" noChangeArrowheads="1"/>
          </p:cNvSpPr>
          <p:nvPr/>
        </p:nvSpPr>
        <p:spPr bwMode="auto">
          <a:xfrm>
            <a:off x="63500" y="-369888"/>
            <a:ext cx="1143000" cy="752476"/>
          </a:xfrm>
          <a:prstGeom prst="rect">
            <a:avLst/>
          </a:prstGeom>
          <a:noFill/>
          <a:ln w="9525">
            <a:noFill/>
            <a:miter lim="800000"/>
            <a:headEnd/>
            <a:tailEnd/>
          </a:ln>
        </p:spPr>
        <p:txBody>
          <a:bodyPr/>
          <a:lstStyle/>
          <a:p>
            <a:endParaRPr lang="es-PE" dirty="0"/>
          </a:p>
        </p:txBody>
      </p:sp>
      <p:sp>
        <p:nvSpPr>
          <p:cNvPr id="11269" name="AutoShape 10" descr="data:image/jpeg;base64,/9j/4AAQSkZJRgABAQAAAQABAAD/2wCEAAkGBhIQEA8QDxIQFBUWDxAQFhASFRAWEBQYFBUVFBUWFRgYJyYeFxwvGhUXHzssIyc1LC0yGR8xQTA2NSYrLDUBCQoKDgwMGA8PFCwcHiQqNjU1NCopKSksNS01KSksKSwsLCkpLCktKSkpKTItLCwsLCw1KSkpLCopKSwpKSkpKf/AABEIAE8AeAMBIgACEQEDEQH/xAAcAAABBAMBAAAAAAAAAAAAAAABAAIFBgMEBwj/xAA7EAACAgEDAgMFAwkJAQAAAAABAgMRAAQSIQUxE0FhBgciUXEykaEUIzNCUoGCsvAkNENTYnKisdEI/8QAGQEBAQEBAQEAAAAAAAAAAAAAAAMBBAIF/8QAIBEBAAICAQQDAAAAAAAAAAAAAAECAxESFCEiYQQxQf/aAAwDAQACEQMRAD8A6diwXizWHYsGHAOLBizA7FgvCM0HFixYBw4MV4BxYyeZY0aSRlRFFl3IVB9SeMofXvfTodOWTTrJq2A7xlUgu+3iNZP8KnA6AMWcH6x78ddMrpBHBpwysu5N7SqDxauezV51gwLVpPflo2UGXT6uM8WE8GVF+fNqSP4ctXSvbrp+q/Q6uG+fglPhPx3NSVnmgHEecD1pCQ674yHX9pCGX71sYc8n6WdonWSJmjdeQ8bMrj6FaIy1dG95PU45IE/KpZF8aMGOTw3LgsAVLsC3I474HobCBfbMHW5GgXcgViZdgD3XZjfBF/ZyodV1U7RSPIxelZvCXhCByRQq/wB+Svlik6Wpim8bXa+CbFDubFD6nyxRsG5Ugj5qQR+Gcu9l9MmpJmcbuEkVONgFcUP675boHhlo0vHZqH075LqPS/Szre1jlkCAs7KoAss5VVAHcktQGaPWuvw6OIzajxdgFl44pZFHFgkqCFHqeO3ORMmgjZgXVWo8MRZH0JyxdCRHgeB1DIhMJRgCrIyhgpB8qav3ZWmTlOkMmLhG3Mtf7+oR/dtHK/H2p5Eio/7ED2P4hlX6p76+oy2IvA044/RIGfj/AFSX/wBZA+3Xswena/UaXnYCJIie5iflL5PI5XnvtvzyBOVRb3WevanWuH1c0kxF7fENqt1e1eFW6HYeWaF4Di/r0wBhxYsBuHHQws7KicsxoD5nyA+ZPb1JGZ9VowrOEkDqFBEhVo93AsBW5vdYr0wNcZOew+iM/U+nxqAb1kDEHttjYSP/AMUOQZQjuD3AvirIurHpl79y+gD9TErKxEGnlkDC6DN+bW69GbA7f7Uz8wpXcySH5Ctqj+ZvuyIUCxflWaPtV1oJqI1n4EqN4VK5NRlQ28V8J3Pf781H6pRUbt26yoW2ZgO9Ac5w5Z85l9HDHhGmp0TRCJ5FjSRNrtGLDBaViFIJ4IK0eMk5NPu2vS/UWGFed/8AuYRrS3HeuaPcV6d/nmRdQFILEAMaAPa/lzkd7X3KS0+ooVIOP2l5r6jyyS9mNSv5VqUDXel0z0Kr4ZNQpP1IZfuyrx6edGVYpFljY7Ss5CyJZNbXUU48qYX65LezPRptLq+oamRQwk0+mSNYm3M2wSM4ANUb2ivO86MFZ57c2e0cNKR/9DaatRoJQPtQTIxFfquu3+as5Kcu3vG95EXU3VI4ZVVU2hpSocHduPwrY7geeUkny/D5/QeedjgDFk50j2F6hq68DSTlT/iOvhxVdfbegfoLOXjpfuGlNHV6uOPvaQIZD6fE20fhgcrvFnoXo/uk6ZpjuMT6hrsNqmDqOKICKFSvPkE+uLAoet9xWoA/MavTyc/ZkWSPj1PxZV+p+7fqcBO/RyyDc3xwDxga/WPh2QPP4gDznoi8IOYPKkyMhqRHU96cMD8uxrOwe4rpbLDrNWwoSPFBGTdkR7nlP0toxYPcN8s6Tq4UmUrMiSgjaRIquCPMc+WN0mljiRY4USNFvbHGoVFskmgPUk5ox9Q6PDqTF4y8xsWSQcOm6g1HzBoWDwaHyGc5TR6jSNqZtfFsLSIGlRT4TNQCCNgeQStjnz5oms6heM1ECSI0ciq6MKKMAVPnyMlfHF18We2Pt+Oe6KYvu1UgG5lBANGuOAD8+MltOztXwrIH+Eoind2v7PO4d+3PGS2o9j9K3hbFeHZdGFlF333BwwJ9av1yS0nTYoqKKN1VvNFz9Tx+AyEYJ36dV/l1tX67tHpPRFG2V/GUhtyxMQFFVRKkbgb5onyGTd4y8N51VrFY1DgtabTuVQ9ofdPoNbqX1Uh1McjkM4heIIzebUyNTHuea9Ocm+ieyOi0Q/sumiRv8xgXlP1d7Pl5ZK3ivPTyyM5PJJPqcGNvFeA+8WNvFhjSvCGzFuxbsNZt2LdmINjt2GMl4bzFuwhsDLeG8xXhvNGS8deYrxwOYH3hvMd4QcB94bxl4bwHg4cYDiwP/9k="/>
          <p:cNvSpPr>
            <a:spLocks noChangeAspect="1" noChangeArrowheads="1"/>
          </p:cNvSpPr>
          <p:nvPr/>
        </p:nvSpPr>
        <p:spPr bwMode="auto">
          <a:xfrm>
            <a:off x="215900" y="-217488"/>
            <a:ext cx="1143000" cy="752476"/>
          </a:xfrm>
          <a:prstGeom prst="rect">
            <a:avLst/>
          </a:prstGeom>
          <a:noFill/>
          <a:ln w="9525">
            <a:noFill/>
            <a:miter lim="800000"/>
            <a:headEnd/>
            <a:tailEnd/>
          </a:ln>
        </p:spPr>
        <p:txBody>
          <a:bodyPr/>
          <a:lstStyle/>
          <a:p>
            <a:endParaRPr lang="es-PE" dirty="0"/>
          </a:p>
        </p:txBody>
      </p:sp>
      <p:graphicFrame>
        <p:nvGraphicFramePr>
          <p:cNvPr id="15" name="14 Diagrama"/>
          <p:cNvGraphicFramePr/>
          <p:nvPr>
            <p:extLst>
              <p:ext uri="{D42A27DB-BD31-4B8C-83A1-F6EECF244321}">
                <p14:modId xmlns:p14="http://schemas.microsoft.com/office/powerpoint/2010/main" xmlns="" val="542798393"/>
              </p:ext>
            </p:extLst>
          </p:nvPr>
        </p:nvGraphicFramePr>
        <p:xfrm>
          <a:off x="714348" y="1357298"/>
          <a:ext cx="7715304"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8 Imagen" descr="PPT hoja.jpg"/>
          <p:cNvPicPr>
            <a:picLocks noChangeAspect="1"/>
          </p:cNvPicPr>
          <p:nvPr/>
        </p:nvPicPr>
        <p:blipFill>
          <a:blip r:embed="rId7" cstate="print"/>
          <a:stretch>
            <a:fillRect/>
          </a:stretch>
        </p:blipFill>
        <p:spPr>
          <a:xfrm>
            <a:off x="417542" y="174608"/>
            <a:ext cx="8369300" cy="825500"/>
          </a:xfrm>
          <a:prstGeom prst="rect">
            <a:avLst/>
          </a:prstGeom>
        </p:spPr>
      </p:pic>
      <p:sp>
        <p:nvSpPr>
          <p:cNvPr id="10" name="28 CuadroTexto"/>
          <p:cNvSpPr txBox="1">
            <a:spLocks noChangeArrowheads="1"/>
          </p:cNvSpPr>
          <p:nvPr/>
        </p:nvSpPr>
        <p:spPr bwMode="auto">
          <a:xfrm>
            <a:off x="395536" y="1157843"/>
            <a:ext cx="8352928" cy="584775"/>
          </a:xfrm>
          <a:prstGeom prst="rect">
            <a:avLst/>
          </a:prstGeom>
          <a:noFill/>
          <a:ln w="9525">
            <a:noFill/>
            <a:miter lim="800000"/>
            <a:headEnd/>
            <a:tailEnd/>
          </a:ln>
        </p:spPr>
        <p:txBody>
          <a:bodyPr wrap="square">
            <a:spAutoFit/>
          </a:bodyPr>
          <a:lstStyle/>
          <a:p>
            <a:pPr algn="just"/>
            <a:r>
              <a:rPr lang="es-PE" sz="1600" b="1" dirty="0" smtClean="0">
                <a:latin typeface="Arial" charset="0"/>
              </a:rPr>
              <a:t>La celeridad en la solución de las controversias de las compras públicas evita o mitiga los siguientes costos de transacción:</a:t>
            </a:r>
            <a:endParaRPr lang="es-PE" sz="1600" b="1" dirty="0">
              <a:latin typeface="Arial" charset="0"/>
            </a:endParaRPr>
          </a:p>
        </p:txBody>
      </p:sp>
      <p:sp>
        <p:nvSpPr>
          <p:cNvPr id="11" name="28 CuadroTexto"/>
          <p:cNvSpPr txBox="1">
            <a:spLocks noChangeArrowheads="1"/>
          </p:cNvSpPr>
          <p:nvPr/>
        </p:nvSpPr>
        <p:spPr bwMode="auto">
          <a:xfrm>
            <a:off x="2857500" y="188640"/>
            <a:ext cx="5000625" cy="830997"/>
          </a:xfrm>
          <a:prstGeom prst="rect">
            <a:avLst/>
          </a:prstGeom>
          <a:noFill/>
          <a:ln w="9525">
            <a:noFill/>
            <a:miter lim="800000"/>
            <a:headEnd/>
            <a:tailEnd/>
          </a:ln>
        </p:spPr>
        <p:txBody>
          <a:bodyPr>
            <a:spAutoFit/>
          </a:bodyPr>
          <a:lstStyle/>
          <a:p>
            <a:pPr algn="ctr"/>
            <a:r>
              <a:rPr lang="es-PE" sz="2400" dirty="0" smtClean="0">
                <a:latin typeface="Arial" charset="0"/>
              </a:rPr>
              <a:t>Impacto de la celeridad en el arbitraje en compras públicas</a:t>
            </a:r>
            <a:endParaRPr lang="es-PE" sz="2400" dirty="0">
              <a:latin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7244</TotalTime>
  <Words>2969</Words>
  <Application>Microsoft Office PowerPoint</Application>
  <PresentationFormat>Presentación en pantalla (4:3)</PresentationFormat>
  <Paragraphs>279</Paragraphs>
  <Slides>13</Slides>
  <Notes>13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Fabiola Paulet Monteagudo</dc:creator>
  <cp:lastModifiedBy>plandi</cp:lastModifiedBy>
  <cp:revision>897</cp:revision>
  <cp:lastPrinted>2012-09-04T17:59:19Z</cp:lastPrinted>
  <dcterms:created xsi:type="dcterms:W3CDTF">2012-03-15T14:31:55Z</dcterms:created>
  <dcterms:modified xsi:type="dcterms:W3CDTF">2012-09-07T20:27:45Z</dcterms:modified>
</cp:coreProperties>
</file>